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75" r:id="rId4"/>
    <p:sldId id="259" r:id="rId5"/>
    <p:sldId id="279" r:id="rId6"/>
    <p:sldId id="276" r:id="rId7"/>
    <p:sldId id="264" r:id="rId8"/>
    <p:sldId id="267" r:id="rId9"/>
    <p:sldId id="268" r:id="rId10"/>
    <p:sldId id="277" r:id="rId11"/>
    <p:sldId id="269" r:id="rId12"/>
    <p:sldId id="282" r:id="rId13"/>
    <p:sldId id="297" r:id="rId14"/>
    <p:sldId id="270" r:id="rId15"/>
    <p:sldId id="274" r:id="rId16"/>
    <p:sldId id="286" r:id="rId17"/>
    <p:sldId id="290" r:id="rId18"/>
    <p:sldId id="291" r:id="rId19"/>
    <p:sldId id="296" r:id="rId20"/>
    <p:sldId id="278" r:id="rId21"/>
    <p:sldId id="289" r:id="rId22"/>
    <p:sldId id="295" r:id="rId23"/>
    <p:sldId id="293" r:id="rId24"/>
    <p:sldId id="294" r:id="rId25"/>
    <p:sldId id="273" r:id="rId26"/>
    <p:sldId id="288" r:id="rId27"/>
    <p:sldId id="287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08" autoAdjust="0"/>
    <p:restoredTop sz="94660"/>
  </p:normalViewPr>
  <p:slideViewPr>
    <p:cSldViewPr snapToGrid="0">
      <p:cViewPr varScale="1">
        <p:scale>
          <a:sx n="88" d="100"/>
          <a:sy n="88" d="100"/>
        </p:scale>
        <p:origin x="355" y="6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96000" y="1686385"/>
            <a:ext cx="5654468" cy="2387600"/>
          </a:xfrm>
        </p:spPr>
        <p:txBody>
          <a:bodyPr anchor="t">
            <a:normAutofit/>
          </a:bodyPr>
          <a:lstStyle>
            <a:lvl1pPr algn="l">
              <a:defRPr sz="3600"/>
            </a:lvl1pPr>
          </a:lstStyle>
          <a:p>
            <a:r>
              <a:rPr lang="en-US" dirty="0"/>
              <a:t>Presentation title (max 4 lines)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096000" y="4328429"/>
            <a:ext cx="5654468" cy="2380019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Author</a:t>
            </a:r>
          </a:p>
        </p:txBody>
      </p:sp>
    </p:spTree>
    <p:extLst>
      <p:ext uri="{BB962C8B-B14F-4D97-AF65-F5344CB8AC3E}">
        <p14:creationId xmlns:p14="http://schemas.microsoft.com/office/powerpoint/2010/main" val="7262834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4BA3DF2B-1666-415A-BC47-49E55259D6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053477"/>
          </a:xfrm>
        </p:spPr>
        <p:txBody>
          <a:bodyPr/>
          <a:lstStyle/>
          <a:p>
            <a:r>
              <a:rPr lang="en-US" dirty="0"/>
              <a:t>Title here (2 lines max)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20526"/>
            <a:ext cx="10515600" cy="435133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15825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52A39446-F44B-4952-8983-9704404274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365126"/>
            <a:ext cx="10515600" cy="1087660"/>
          </a:xfrm>
        </p:spPr>
        <p:txBody>
          <a:bodyPr/>
          <a:lstStyle/>
          <a:p>
            <a:r>
              <a:rPr lang="en-US" dirty="0"/>
              <a:t>Title here (2 lines max)</a:t>
            </a:r>
          </a:p>
        </p:txBody>
      </p:sp>
    </p:spTree>
    <p:extLst>
      <p:ext uri="{BB962C8B-B14F-4D97-AF65-F5344CB8AC3E}">
        <p14:creationId xmlns:p14="http://schemas.microsoft.com/office/powerpoint/2010/main" val="8267638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Page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2185923"/>
            <a:ext cx="10515600" cy="1087660"/>
          </a:xfrm>
        </p:spPr>
        <p:txBody>
          <a:bodyPr>
            <a:normAutofit/>
          </a:bodyPr>
          <a:lstStyle>
            <a:lvl1pPr algn="ctr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Page Break Title</a:t>
            </a:r>
          </a:p>
        </p:txBody>
      </p:sp>
    </p:spTree>
    <p:extLst>
      <p:ext uri="{BB962C8B-B14F-4D97-AF65-F5344CB8AC3E}">
        <p14:creationId xmlns:p14="http://schemas.microsoft.com/office/powerpoint/2010/main" val="39057931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01445396-F34C-4BF1-86B7-2C75E9E076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5438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76936" y="2030506"/>
            <a:ext cx="923812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</a:rPr>
              <a:t>Page Break Title</a:t>
            </a:r>
          </a:p>
        </p:txBody>
      </p:sp>
    </p:spTree>
    <p:extLst>
      <p:ext uri="{BB962C8B-B14F-4D97-AF65-F5344CB8AC3E}">
        <p14:creationId xmlns:p14="http://schemas.microsoft.com/office/powerpoint/2010/main" val="5031562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ckground photo&amp;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687938"/>
            <a:ext cx="5289846" cy="1600200"/>
          </a:xfrm>
          <a:solidFill>
            <a:srgbClr val="FFFFFF">
              <a:alpha val="60000"/>
            </a:srgbClr>
          </a:solidFill>
        </p:spPr>
        <p:txBody>
          <a:bodyPr anchor="b"/>
          <a:lstStyle>
            <a:lvl1pPr marL="365760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" y="2356500"/>
            <a:ext cx="5289846" cy="3941750"/>
          </a:xfrm>
          <a:solidFill>
            <a:srgbClr val="FFFFFF">
              <a:alpha val="60000"/>
            </a:srgbClr>
          </a:solidFill>
        </p:spPr>
        <p:txBody>
          <a:bodyPr/>
          <a:lstStyle>
            <a:lvl1pPr marL="640080" indent="-285750">
              <a:buFont typeface="Arial" panose="020B0604020202020204" pitchFamily="34" charset="0"/>
              <a:buChar char="•"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851473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Text &amp;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>
            <a:extLst>
              <a:ext uri="{FF2B5EF4-FFF2-40B4-BE49-F238E27FC236}">
                <a16:creationId xmlns:a16="http://schemas.microsoft.com/office/drawing/2014/main" id="{8506DADA-F367-4F35-8635-7656B783BB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6148" y="435709"/>
            <a:ext cx="10977073" cy="931365"/>
          </a:xfrm>
        </p:spPr>
        <p:txBody>
          <a:bodyPr anchor="t">
            <a:normAutofit/>
          </a:bodyPr>
          <a:lstStyle>
            <a:lvl1pPr>
              <a:defRPr lang="en-US" sz="3600" b="1" kern="1200" baseline="0" dirty="0">
                <a:solidFill>
                  <a:srgbClr val="003366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dirty="0"/>
              <a:t>Title here (2 lines max)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375161" y="1632247"/>
            <a:ext cx="5964965" cy="381158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17598" y="1632246"/>
            <a:ext cx="5219178" cy="3811588"/>
          </a:xfrm>
        </p:spPr>
        <p:txBody>
          <a:bodyPr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2400">
                <a:solidFill>
                  <a:srgbClr val="3B3838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319696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6096537" y="2744330"/>
            <a:ext cx="5654138" cy="1289286"/>
          </a:xfrm>
        </p:spPr>
        <p:txBody>
          <a:bodyPr>
            <a:noAutofit/>
          </a:bodyPr>
          <a:lstStyle>
            <a:lvl1pPr algn="ctr">
              <a:defRPr sz="72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Text here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6096000" y="4358073"/>
            <a:ext cx="5654675" cy="1854200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>
                <a:solidFill>
                  <a:srgbClr val="FFCD33"/>
                </a:solidFill>
              </a:defRPr>
            </a:lvl2pPr>
            <a:lvl3pPr marL="914400" indent="0" algn="ctr">
              <a:buNone/>
              <a:defRPr sz="2000">
                <a:solidFill>
                  <a:srgbClr val="FFCD33"/>
                </a:solidFill>
              </a:defRPr>
            </a:lvl3pPr>
            <a:lvl4pPr marL="1371600" indent="0" algn="ctr">
              <a:buNone/>
              <a:defRPr sz="2000">
                <a:solidFill>
                  <a:srgbClr val="FFCD33"/>
                </a:solidFill>
              </a:defRPr>
            </a:lvl4pPr>
            <a:lvl5pPr marL="1828800" indent="0" algn="ctr">
              <a:buNone/>
              <a:defRPr sz="2000">
                <a:solidFill>
                  <a:srgbClr val="FFCD33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907256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4748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552458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rgbClr val="003366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3B3838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3B3838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3B3838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3B3838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3B3838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gi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Monitoring points </a:t>
            </a:r>
            <a:r>
              <a:rPr lang="en-US" dirty="0"/>
              <a:t>in the Dominican Republic for the IDB - update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0" y="3609972"/>
            <a:ext cx="5654468" cy="2380019"/>
          </a:xfrm>
        </p:spPr>
        <p:txBody>
          <a:bodyPr>
            <a:normAutofit lnSpcReduction="10000"/>
          </a:bodyPr>
          <a:lstStyle/>
          <a:p>
            <a:r>
              <a:rPr lang="en-US" b="1" dirty="0" smtClean="0"/>
              <a:t>Project Personnel : </a:t>
            </a:r>
          </a:p>
          <a:p>
            <a:endParaRPr lang="en-US" dirty="0"/>
          </a:p>
          <a:p>
            <a:r>
              <a:rPr lang="en-US" dirty="0" smtClean="0"/>
              <a:t>Michael Gomez Selvaraj  &amp; team</a:t>
            </a:r>
          </a:p>
          <a:p>
            <a:endParaRPr lang="en-US" dirty="0" smtClean="0"/>
          </a:p>
          <a:p>
            <a:r>
              <a:rPr lang="en-US" dirty="0" smtClean="0"/>
              <a:t>Crops </a:t>
            </a:r>
            <a:r>
              <a:rPr lang="en-US" dirty="0"/>
              <a:t>for Nutrition and </a:t>
            </a:r>
            <a:r>
              <a:rPr lang="en-US" dirty="0" smtClean="0"/>
              <a:t>Health </a:t>
            </a:r>
          </a:p>
          <a:p>
            <a:r>
              <a:rPr lang="en-US" dirty="0" smtClean="0"/>
              <a:t>Phenomics Platform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9732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Image </a:t>
            </a:r>
            <a:r>
              <a:rPr lang="en-US" dirty="0"/>
              <a:t>collection, </a:t>
            </a:r>
            <a:r>
              <a:rPr lang="en-US" dirty="0" smtClean="0"/>
              <a:t>corrections and methodology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065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Number images </a:t>
            </a:r>
            <a:r>
              <a:rPr lang="en-US" dirty="0"/>
              <a:t>f</a:t>
            </a:r>
            <a:r>
              <a:rPr lang="en-US" dirty="0" smtClean="0"/>
              <a:t>or the study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1669867" y="1250359"/>
            <a:ext cx="9102635" cy="437537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23403" y="5747657"/>
            <a:ext cx="24929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3B3838"/>
                </a:solidFill>
              </a:rPr>
              <a:t>Total = 882 images</a:t>
            </a:r>
            <a:endParaRPr lang="en-US" sz="2400" dirty="0" smtClean="0">
              <a:solidFill>
                <a:srgbClr val="3B38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3999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Images corrections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38200" y="1018903"/>
            <a:ext cx="16257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3B3838"/>
                </a:solidFill>
              </a:rPr>
              <a:t>Cloud mask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533400" y="1593669"/>
            <a:ext cx="4865914" cy="4397828"/>
            <a:chOff x="441960" y="822958"/>
            <a:chExt cx="5379720" cy="5501642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2"/>
            <a:srcRect l="8098" t="6643" r="14522"/>
            <a:stretch/>
          </p:blipFill>
          <p:spPr>
            <a:xfrm>
              <a:off x="441960" y="822959"/>
              <a:ext cx="5379720" cy="5501641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441960" y="822958"/>
              <a:ext cx="5379720" cy="5501641"/>
            </a:xfrm>
            <a:prstGeom prst="rect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6195060" y="1593668"/>
            <a:ext cx="4865914" cy="4397827"/>
            <a:chOff x="6156960" y="822958"/>
            <a:chExt cx="5379720" cy="5501641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3"/>
            <a:srcRect l="10574" t="6074" r="14717" b="321"/>
            <a:stretch/>
          </p:blipFill>
          <p:spPr>
            <a:xfrm>
              <a:off x="6156960" y="822958"/>
              <a:ext cx="5379720" cy="5501641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>
              <a:off x="6156960" y="822958"/>
              <a:ext cx="5379720" cy="5501641"/>
            </a:xfrm>
            <a:prstGeom prst="rect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694473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power of vegetation index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349" y="3682012"/>
            <a:ext cx="5524500" cy="2905125"/>
          </a:xfrm>
          <a:prstGeom prst="rect">
            <a:avLst/>
          </a:prstGeom>
        </p:spPr>
      </p:pic>
      <p:pic>
        <p:nvPicPr>
          <p:cNvPr id="3076" name="Picture 4" descr="Normalized Difference Vegetation Index (NDVI) – Civilsdail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470" y="1000591"/>
            <a:ext cx="3409950" cy="2876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SeedQuest - Central information website for the global seed industr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0849" y="1418602"/>
            <a:ext cx="6318194" cy="4165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88524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555" y="50158"/>
            <a:ext cx="10515600" cy="1053477"/>
          </a:xfrm>
        </p:spPr>
        <p:txBody>
          <a:bodyPr/>
          <a:lstStyle/>
          <a:p>
            <a:r>
              <a:rPr lang="en-US" dirty="0" smtClean="0"/>
              <a:t>Methodology</a:t>
            </a:r>
            <a:endParaRPr lang="en-US" dirty="0"/>
          </a:p>
        </p:txBody>
      </p:sp>
      <p:grpSp>
        <p:nvGrpSpPr>
          <p:cNvPr id="39" name="Group 38"/>
          <p:cNvGrpSpPr/>
          <p:nvPr/>
        </p:nvGrpSpPr>
        <p:grpSpPr>
          <a:xfrm>
            <a:off x="1129933" y="576896"/>
            <a:ext cx="9805856" cy="5739834"/>
            <a:chOff x="1547944" y="0"/>
            <a:chExt cx="9763334" cy="6915491"/>
          </a:xfrm>
        </p:grpSpPr>
        <p:sp>
          <p:nvSpPr>
            <p:cNvPr id="40" name="Flowchart: Magnetic Disk 39"/>
            <p:cNvSpPr/>
            <p:nvPr/>
          </p:nvSpPr>
          <p:spPr>
            <a:xfrm>
              <a:off x="5450687" y="171724"/>
              <a:ext cx="1775741" cy="862149"/>
            </a:xfrm>
            <a:prstGeom prst="flowChartMagneticDisk">
              <a:avLst/>
            </a:prstGeom>
            <a:solidFill>
              <a:srgbClr val="E7E6E6">
                <a:lumMod val="75000"/>
              </a:srgbClr>
            </a:solidFill>
            <a:ln w="9525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CO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Colección</a:t>
              </a:r>
              <a:r>
                <a:rPr kumimoji="0" 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 de </a:t>
              </a:r>
              <a:r>
                <a:rPr kumimoji="0" lang="es-CO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datos</a:t>
              </a:r>
            </a:p>
          </p:txBody>
        </p:sp>
        <p:sp>
          <p:nvSpPr>
            <p:cNvPr id="41" name="Flowchart: Data 40"/>
            <p:cNvSpPr/>
            <p:nvPr/>
          </p:nvSpPr>
          <p:spPr>
            <a:xfrm>
              <a:off x="2402318" y="1306971"/>
              <a:ext cx="2412274" cy="557348"/>
            </a:xfrm>
            <a:prstGeom prst="flowChartInputOutput">
              <a:avLst/>
            </a:prstGeom>
            <a:solidFill>
              <a:srgbClr val="5B9BD5">
                <a:lumMod val="60000"/>
                <a:lumOff val="40000"/>
              </a:srgbClr>
            </a:solidFill>
            <a:ln w="9525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CO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Imágenes</a:t>
              </a:r>
              <a:r>
                <a:rPr kumimoji="0" 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 2011 - 2019</a:t>
              </a:r>
            </a:p>
          </p:txBody>
        </p:sp>
        <p:sp>
          <p:nvSpPr>
            <p:cNvPr id="42" name="Flowchart: Data 41"/>
            <p:cNvSpPr/>
            <p:nvPr/>
          </p:nvSpPr>
          <p:spPr>
            <a:xfrm>
              <a:off x="7862523" y="1312548"/>
              <a:ext cx="2799805" cy="557348"/>
            </a:xfrm>
            <a:prstGeom prst="flowChartInputOutput">
              <a:avLst/>
            </a:prstGeom>
            <a:solidFill>
              <a:srgbClr val="5B9BD5">
                <a:lumMod val="60000"/>
                <a:lumOff val="40000"/>
              </a:srgbClr>
            </a:solidFill>
            <a:ln w="9525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CO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Encuesta</a:t>
              </a:r>
              <a:r>
                <a:rPr kumimoji="0" 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 PATCA 2011-2019</a:t>
              </a:r>
            </a:p>
          </p:txBody>
        </p:sp>
        <p:sp>
          <p:nvSpPr>
            <p:cNvPr id="43" name="Flowchart: Alternate Process 42"/>
            <p:cNvSpPr/>
            <p:nvPr/>
          </p:nvSpPr>
          <p:spPr>
            <a:xfrm>
              <a:off x="2458924" y="3443113"/>
              <a:ext cx="2299063" cy="313509"/>
            </a:xfrm>
            <a:prstGeom prst="flowChartAlternateProcess">
              <a:avLst/>
            </a:prstGeom>
            <a:solidFill>
              <a:srgbClr val="5B9BD5">
                <a:lumMod val="40000"/>
                <a:lumOff val="60000"/>
              </a:srgbClr>
            </a:solidFill>
            <a:ln w="9525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CO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Recorte</a:t>
              </a:r>
              <a:r>
                <a:rPr kumimoji="0" 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 zona </a:t>
              </a:r>
              <a:r>
                <a:rPr kumimoji="0" lang="es-CO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estudio</a:t>
              </a:r>
            </a:p>
          </p:txBody>
        </p:sp>
        <p:sp>
          <p:nvSpPr>
            <p:cNvPr id="44" name="Flowchart: Alternate Process 43"/>
            <p:cNvSpPr/>
            <p:nvPr/>
          </p:nvSpPr>
          <p:spPr>
            <a:xfrm>
              <a:off x="2458924" y="2222101"/>
              <a:ext cx="2299063" cy="313509"/>
            </a:xfrm>
            <a:prstGeom prst="flowChartAlternateProcess">
              <a:avLst/>
            </a:prstGeom>
            <a:solidFill>
              <a:srgbClr val="5B9BD5">
                <a:lumMod val="40000"/>
                <a:lumOff val="60000"/>
              </a:srgbClr>
            </a:solidFill>
            <a:ln w="9525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Pre-</a:t>
              </a:r>
              <a:r>
                <a:rPr kumimoji="0" lang="es-CO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proceso</a:t>
              </a:r>
              <a:r>
                <a:rPr kumimoji="0" 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 </a:t>
              </a:r>
              <a:r>
                <a:rPr kumimoji="0" lang="es-CO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imágenes</a:t>
              </a:r>
            </a:p>
          </p:txBody>
        </p:sp>
        <p:sp>
          <p:nvSpPr>
            <p:cNvPr id="45" name="Flowchart: Alternate Process 44"/>
            <p:cNvSpPr/>
            <p:nvPr/>
          </p:nvSpPr>
          <p:spPr>
            <a:xfrm>
              <a:off x="2458924" y="2832607"/>
              <a:ext cx="2299063" cy="313509"/>
            </a:xfrm>
            <a:prstGeom prst="flowChartAlternateProcess">
              <a:avLst/>
            </a:prstGeom>
            <a:solidFill>
              <a:srgbClr val="5B9BD5">
                <a:lumMod val="40000"/>
                <a:lumOff val="60000"/>
              </a:srgbClr>
            </a:solidFill>
            <a:ln w="9525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CO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Mascara de nubes</a:t>
              </a:r>
            </a:p>
          </p:txBody>
        </p:sp>
        <p:sp>
          <p:nvSpPr>
            <p:cNvPr id="46" name="Flowchart: Alternate Process 45"/>
            <p:cNvSpPr/>
            <p:nvPr/>
          </p:nvSpPr>
          <p:spPr>
            <a:xfrm>
              <a:off x="2458924" y="4053619"/>
              <a:ext cx="2299063" cy="313509"/>
            </a:xfrm>
            <a:prstGeom prst="flowChartAlternateProcess">
              <a:avLst/>
            </a:prstGeom>
            <a:solidFill>
              <a:srgbClr val="5B9BD5">
                <a:lumMod val="40000"/>
                <a:lumOff val="60000"/>
              </a:srgbClr>
            </a:solidFill>
            <a:ln w="9525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CO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Creación índices</a:t>
              </a:r>
            </a:p>
          </p:txBody>
        </p:sp>
        <p:sp>
          <p:nvSpPr>
            <p:cNvPr id="47" name="Flowchart: Alternate Process 46"/>
            <p:cNvSpPr/>
            <p:nvPr/>
          </p:nvSpPr>
          <p:spPr>
            <a:xfrm>
              <a:off x="8112894" y="2148920"/>
              <a:ext cx="2299063" cy="557349"/>
            </a:xfrm>
            <a:prstGeom prst="flowChartAlternateProcess">
              <a:avLst/>
            </a:prstGeom>
            <a:solidFill>
              <a:srgbClr val="70AD47">
                <a:lumMod val="60000"/>
                <a:lumOff val="40000"/>
              </a:srgbClr>
            </a:solidFill>
            <a:ln w="9525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CO" sz="1600" b="0" i="0" u="none" strike="noStrike" kern="0" cap="none" spc="0" normalizeH="0" baseline="0" noProof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correcion</a:t>
              </a:r>
              <a:r>
                <a:rPr kumimoji="0" 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 </a:t>
              </a:r>
              <a:r>
                <a:rPr kumimoji="0" lang="es-CO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datos</a:t>
              </a:r>
              <a:r>
                <a:rPr kumimoji="0" 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 2011</a:t>
              </a:r>
              <a:r>
                <a:rPr kumimoji="0" lang="en-US" sz="1600" b="0" i="0" u="none" strike="noStrike" kern="0" cap="none" spc="0" normalizeH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 - </a:t>
              </a:r>
              <a:r>
                <a:rPr kumimoji="0" 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 </a:t>
              </a:r>
              <a:r>
                <a:rPr kumimoji="0" lang="es-CO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línea base</a:t>
              </a:r>
            </a:p>
          </p:txBody>
        </p:sp>
        <p:sp>
          <p:nvSpPr>
            <p:cNvPr id="48" name="Flowchart: Alternate Process 47"/>
            <p:cNvSpPr/>
            <p:nvPr/>
          </p:nvSpPr>
          <p:spPr>
            <a:xfrm>
              <a:off x="2458924" y="4664125"/>
              <a:ext cx="2299063" cy="495299"/>
            </a:xfrm>
            <a:prstGeom prst="flowChartAlternateProcess">
              <a:avLst/>
            </a:prstGeom>
            <a:solidFill>
              <a:srgbClr val="5B9BD5">
                <a:lumMod val="40000"/>
                <a:lumOff val="60000"/>
              </a:srgbClr>
            </a:solidFill>
            <a:ln w="9525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CO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Extracción de características</a:t>
              </a:r>
            </a:p>
          </p:txBody>
        </p:sp>
        <p:sp>
          <p:nvSpPr>
            <p:cNvPr id="49" name="Flowchart: Alternate Process 48"/>
            <p:cNvSpPr/>
            <p:nvPr/>
          </p:nvSpPr>
          <p:spPr>
            <a:xfrm>
              <a:off x="2463412" y="5353965"/>
              <a:ext cx="2294575" cy="592278"/>
            </a:xfrm>
            <a:prstGeom prst="flowChartAlternateProcess">
              <a:avLst/>
            </a:prstGeom>
            <a:solidFill>
              <a:srgbClr val="5B9BD5">
                <a:lumMod val="40000"/>
                <a:lumOff val="60000"/>
              </a:srgbClr>
            </a:solidFill>
            <a:ln w="9525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CO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Métodos de tendencias y DPC*</a:t>
              </a:r>
            </a:p>
          </p:txBody>
        </p:sp>
        <p:sp>
          <p:nvSpPr>
            <p:cNvPr id="50" name="Flowchart: Connector 49"/>
            <p:cNvSpPr/>
            <p:nvPr/>
          </p:nvSpPr>
          <p:spPr>
            <a:xfrm>
              <a:off x="8247876" y="4353179"/>
              <a:ext cx="2029097" cy="903515"/>
            </a:xfrm>
            <a:prstGeom prst="flowChartConnector">
              <a:avLst/>
            </a:prstGeom>
            <a:solidFill>
              <a:srgbClr val="5B9BD5">
                <a:lumMod val="60000"/>
                <a:lumOff val="40000"/>
              </a:srgbClr>
            </a:solidFill>
            <a:ln w="9525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CO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Comparación 2014 - 2019 </a:t>
              </a:r>
            </a:p>
          </p:txBody>
        </p:sp>
        <p:cxnSp>
          <p:nvCxnSpPr>
            <p:cNvPr id="51" name="Elbow Connector 50"/>
            <p:cNvCxnSpPr>
              <a:stCxn id="47" idx="2"/>
              <a:endCxn id="43" idx="3"/>
            </p:cNvCxnSpPr>
            <p:nvPr/>
          </p:nvCxnSpPr>
          <p:spPr>
            <a:xfrm rot="5400000">
              <a:off x="6563408" y="900849"/>
              <a:ext cx="893599" cy="4504439"/>
            </a:xfrm>
            <a:prstGeom prst="bentConnector2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2" name="Straight Arrow Connector 51"/>
            <p:cNvCxnSpPr>
              <a:stCxn id="44" idx="2"/>
              <a:endCxn id="45" idx="0"/>
            </p:cNvCxnSpPr>
            <p:nvPr/>
          </p:nvCxnSpPr>
          <p:spPr>
            <a:xfrm>
              <a:off x="3608456" y="2535610"/>
              <a:ext cx="0" cy="296997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3" name="Straight Arrow Connector 52"/>
            <p:cNvCxnSpPr>
              <a:stCxn id="45" idx="2"/>
              <a:endCxn id="43" idx="0"/>
            </p:cNvCxnSpPr>
            <p:nvPr/>
          </p:nvCxnSpPr>
          <p:spPr>
            <a:xfrm>
              <a:off x="3608456" y="3146116"/>
              <a:ext cx="0" cy="296997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4" name="Straight Arrow Connector 53"/>
            <p:cNvCxnSpPr>
              <a:stCxn id="43" idx="2"/>
              <a:endCxn id="46" idx="0"/>
            </p:cNvCxnSpPr>
            <p:nvPr/>
          </p:nvCxnSpPr>
          <p:spPr>
            <a:xfrm>
              <a:off x="3608456" y="3756622"/>
              <a:ext cx="0" cy="296997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5" name="Straight Arrow Connector 54"/>
            <p:cNvCxnSpPr>
              <a:stCxn id="46" idx="2"/>
              <a:endCxn id="48" idx="0"/>
            </p:cNvCxnSpPr>
            <p:nvPr/>
          </p:nvCxnSpPr>
          <p:spPr>
            <a:xfrm>
              <a:off x="3608456" y="4367128"/>
              <a:ext cx="0" cy="296997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6" name="Straight Arrow Connector 55"/>
            <p:cNvCxnSpPr>
              <a:stCxn id="48" idx="2"/>
              <a:endCxn id="49" idx="0"/>
            </p:cNvCxnSpPr>
            <p:nvPr/>
          </p:nvCxnSpPr>
          <p:spPr>
            <a:xfrm>
              <a:off x="3608456" y="5159424"/>
              <a:ext cx="2244" cy="194541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7" name="Straight Arrow Connector 56"/>
            <p:cNvCxnSpPr>
              <a:stCxn id="47" idx="2"/>
              <a:endCxn id="50" idx="0"/>
            </p:cNvCxnSpPr>
            <p:nvPr/>
          </p:nvCxnSpPr>
          <p:spPr>
            <a:xfrm flipH="1">
              <a:off x="9262425" y="2706269"/>
              <a:ext cx="1" cy="1646910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58" name="Flowchart: Alternate Process 57"/>
            <p:cNvSpPr/>
            <p:nvPr/>
          </p:nvSpPr>
          <p:spPr>
            <a:xfrm>
              <a:off x="2384899" y="6255751"/>
              <a:ext cx="2447113" cy="517072"/>
            </a:xfrm>
            <a:prstGeom prst="flowChartAlternateProcess">
              <a:avLst/>
            </a:prstGeom>
            <a:solidFill>
              <a:srgbClr val="70AD47">
                <a:lumMod val="60000"/>
                <a:lumOff val="40000"/>
              </a:srgbClr>
            </a:solidFill>
            <a:ln w="9525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CO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Resultados de tendencias y DPC</a:t>
              </a:r>
            </a:p>
          </p:txBody>
        </p:sp>
        <p:cxnSp>
          <p:nvCxnSpPr>
            <p:cNvPr id="59" name="Straight Arrow Connector 58"/>
            <p:cNvCxnSpPr>
              <a:stCxn id="49" idx="2"/>
              <a:endCxn id="58" idx="0"/>
            </p:cNvCxnSpPr>
            <p:nvPr/>
          </p:nvCxnSpPr>
          <p:spPr>
            <a:xfrm flipH="1">
              <a:off x="3608456" y="5946243"/>
              <a:ext cx="2244" cy="309508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60" name="Elbow Connector 59"/>
            <p:cNvCxnSpPr>
              <a:stCxn id="40" idx="2"/>
              <a:endCxn id="41" idx="1"/>
            </p:cNvCxnSpPr>
            <p:nvPr/>
          </p:nvCxnSpPr>
          <p:spPr>
            <a:xfrm rot="10800000" flipV="1">
              <a:off x="3608455" y="602799"/>
              <a:ext cx="1842232" cy="704172"/>
            </a:xfrm>
            <a:prstGeom prst="bentConnector2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61" name="Elbow Connector 60"/>
            <p:cNvCxnSpPr>
              <a:stCxn id="40" idx="4"/>
              <a:endCxn id="42" idx="0"/>
            </p:cNvCxnSpPr>
            <p:nvPr/>
          </p:nvCxnSpPr>
          <p:spPr>
            <a:xfrm>
              <a:off x="7226428" y="602799"/>
              <a:ext cx="2315978" cy="709749"/>
            </a:xfrm>
            <a:prstGeom prst="bentConnector2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62" name="Straight Arrow Connector 61"/>
            <p:cNvCxnSpPr>
              <a:stCxn id="41" idx="4"/>
            </p:cNvCxnSpPr>
            <p:nvPr/>
          </p:nvCxnSpPr>
          <p:spPr>
            <a:xfrm>
              <a:off x="3608455" y="1864319"/>
              <a:ext cx="1" cy="331040"/>
            </a:xfrm>
            <a:prstGeom prst="straightConnector1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63" name="Straight Arrow Connector 62"/>
            <p:cNvCxnSpPr/>
            <p:nvPr/>
          </p:nvCxnSpPr>
          <p:spPr>
            <a:xfrm flipH="1">
              <a:off x="9262425" y="1869896"/>
              <a:ext cx="1" cy="279024"/>
            </a:xfrm>
            <a:prstGeom prst="straightConnector1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64" name="Snip Diagonal Corner Rectangle 63"/>
            <p:cNvSpPr/>
            <p:nvPr/>
          </p:nvSpPr>
          <p:spPr>
            <a:xfrm>
              <a:off x="5981544" y="5533814"/>
              <a:ext cx="1605280" cy="711696"/>
            </a:xfrm>
            <a:prstGeom prst="snip2DiagRect">
              <a:avLst/>
            </a:prstGeom>
            <a:solidFill>
              <a:srgbClr val="ED7D31">
                <a:lumMod val="60000"/>
                <a:lumOff val="40000"/>
              </a:srgbClr>
            </a:solidFill>
            <a:ln w="9525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CO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Validación</a:t>
              </a:r>
            </a:p>
          </p:txBody>
        </p:sp>
        <p:cxnSp>
          <p:nvCxnSpPr>
            <p:cNvPr id="65" name="Elbow Connector 64"/>
            <p:cNvCxnSpPr>
              <a:stCxn id="58" idx="3"/>
              <a:endCxn id="64" idx="2"/>
            </p:cNvCxnSpPr>
            <p:nvPr/>
          </p:nvCxnSpPr>
          <p:spPr>
            <a:xfrm flipV="1">
              <a:off x="4832012" y="5889662"/>
              <a:ext cx="1149532" cy="624625"/>
            </a:xfrm>
            <a:prstGeom prst="bentConnector3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66" name="Elbow Connector 65"/>
            <p:cNvCxnSpPr>
              <a:stCxn id="50" idx="2"/>
              <a:endCxn id="64" idx="0"/>
            </p:cNvCxnSpPr>
            <p:nvPr/>
          </p:nvCxnSpPr>
          <p:spPr>
            <a:xfrm rot="10800000" flipV="1">
              <a:off x="7586824" y="4804936"/>
              <a:ext cx="661052" cy="1084725"/>
            </a:xfrm>
            <a:prstGeom prst="bentConnector3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67" name="Rectangle 66"/>
            <p:cNvSpPr/>
            <p:nvPr/>
          </p:nvSpPr>
          <p:spPr>
            <a:xfrm>
              <a:off x="1547944" y="0"/>
              <a:ext cx="9668696" cy="6858000"/>
            </a:xfrm>
            <a:prstGeom prst="rect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8" name="Rectangle 67"/>
            <p:cNvSpPr/>
            <p:nvPr/>
          </p:nvSpPr>
          <p:spPr>
            <a:xfrm>
              <a:off x="1971040" y="954885"/>
              <a:ext cx="3048000" cy="5146112"/>
            </a:xfrm>
            <a:prstGeom prst="rect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1614817" y="2429915"/>
              <a:ext cx="400110" cy="2089675"/>
            </a:xfrm>
            <a:prstGeom prst="rect">
              <a:avLst/>
            </a:prstGeom>
            <a:noFill/>
          </p:spPr>
          <p:txBody>
            <a:bodyPr vert="vert270"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CO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Procesamiento</a:t>
              </a:r>
              <a:r>
                <a: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 de </a:t>
              </a:r>
              <a:r>
                <a:rPr kumimoji="0" lang="es-CO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imágenes</a:t>
              </a:r>
            </a:p>
          </p:txBody>
        </p:sp>
        <p:sp>
          <p:nvSpPr>
            <p:cNvPr id="70" name="Rectangle 69"/>
            <p:cNvSpPr/>
            <p:nvPr/>
          </p:nvSpPr>
          <p:spPr>
            <a:xfrm>
              <a:off x="7717295" y="1033873"/>
              <a:ext cx="3123425" cy="1955488"/>
            </a:xfrm>
            <a:prstGeom prst="rect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9658026" y="2701234"/>
              <a:ext cx="124264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CO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Datos de tierra</a:t>
              </a:r>
            </a:p>
          </p:txBody>
        </p:sp>
        <p:sp>
          <p:nvSpPr>
            <p:cNvPr id="72" name="Rectangle 71"/>
            <p:cNvSpPr/>
            <p:nvPr/>
          </p:nvSpPr>
          <p:spPr>
            <a:xfrm>
              <a:off x="8335783" y="6607714"/>
              <a:ext cx="297549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CO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*DPC: Detección de puntos de cambio</a:t>
              </a: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7969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185923"/>
            <a:ext cx="10744200" cy="108766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Graph trends </a:t>
            </a:r>
            <a:r>
              <a:rPr lang="en-US" dirty="0" smtClean="0"/>
              <a:t>2011 – </a:t>
            </a:r>
            <a:r>
              <a:rPr lang="en-US" dirty="0" smtClean="0"/>
              <a:t>2019 with </a:t>
            </a:r>
            <a:r>
              <a:rPr lang="en-US" dirty="0" err="1" smtClean="0"/>
              <a:t>pacta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265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86" t="5446" r="5215"/>
          <a:stretch/>
        </p:blipFill>
        <p:spPr>
          <a:xfrm>
            <a:off x="583472" y="4508185"/>
            <a:ext cx="10424161" cy="230559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85" r="5215"/>
          <a:stretch/>
        </p:blipFill>
        <p:spPr>
          <a:xfrm>
            <a:off x="542008" y="298559"/>
            <a:ext cx="10485121" cy="24384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04" t="4662" r="5113" b="11063"/>
          <a:stretch/>
        </p:blipFill>
        <p:spPr>
          <a:xfrm>
            <a:off x="615920" y="2453243"/>
            <a:ext cx="10422194" cy="205494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053477"/>
          </a:xfrm>
        </p:spPr>
        <p:txBody>
          <a:bodyPr/>
          <a:lstStyle/>
          <a:p>
            <a:r>
              <a:rPr lang="en-US" dirty="0" smtClean="0"/>
              <a:t>Trends for </a:t>
            </a:r>
            <a:r>
              <a:rPr lang="en-US" dirty="0" err="1" smtClean="0"/>
              <a:t>patca</a:t>
            </a:r>
            <a:r>
              <a:rPr lang="en-US" dirty="0" smtClean="0"/>
              <a:t> = 1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518699" y="6157343"/>
            <a:ext cx="8448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400" dirty="0" smtClean="0">
                <a:solidFill>
                  <a:srgbClr val="FF0000"/>
                </a:solidFill>
              </a:rPr>
              <a:t>aguacate</a:t>
            </a:r>
            <a:endParaRPr lang="en-US" sz="2400" dirty="0" err="1" smtClean="0">
              <a:solidFill>
                <a:srgbClr val="FF00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143621" y="5958838"/>
            <a:ext cx="129923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1600" dirty="0" smtClean="0">
                <a:solidFill>
                  <a:srgbClr val="FF0000"/>
                </a:solidFill>
              </a:rPr>
              <a:t>Arboles maderables</a:t>
            </a:r>
            <a:endParaRPr lang="en-US" sz="2800" dirty="0" err="1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480455" y="4070753"/>
            <a:ext cx="3561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400" dirty="0" err="1" smtClean="0">
                <a:solidFill>
                  <a:srgbClr val="FF0000"/>
                </a:solidFill>
              </a:rPr>
              <a:t>aji</a:t>
            </a:r>
            <a:endParaRPr lang="en-US" sz="2400" dirty="0" smtClean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438815" y="4070752"/>
            <a:ext cx="5881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400" dirty="0" smtClean="0">
                <a:solidFill>
                  <a:srgbClr val="FF0000"/>
                </a:solidFill>
              </a:rPr>
              <a:t>pasto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480455" y="2113207"/>
            <a:ext cx="8596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400" dirty="0" smtClean="0">
                <a:solidFill>
                  <a:srgbClr val="FF0000"/>
                </a:solidFill>
              </a:rPr>
              <a:t>descanso</a:t>
            </a:r>
            <a:endParaRPr lang="en-US" sz="2400" dirty="0" err="1" smtClean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497889" y="2113207"/>
            <a:ext cx="7136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400" dirty="0" smtClean="0">
                <a:solidFill>
                  <a:srgbClr val="FF0000"/>
                </a:solidFill>
              </a:rPr>
              <a:t>Guineo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290986" y="691566"/>
            <a:ext cx="12385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Temporary=0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173941" y="608842"/>
            <a:ext cx="12385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Temporary=0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1283581" y="2753088"/>
            <a:ext cx="12385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Temporary=1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4202539" y="2640836"/>
            <a:ext cx="12385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Temporary=0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290986" y="4482506"/>
            <a:ext cx="12385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Temporary=0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4202539" y="4675732"/>
            <a:ext cx="12385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Temporary=0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6566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2185923"/>
            <a:ext cx="11782697" cy="108766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Graph t</a:t>
            </a:r>
            <a:r>
              <a:rPr lang="en-US" dirty="0" smtClean="0"/>
              <a:t>rends </a:t>
            </a:r>
            <a:r>
              <a:rPr lang="en-US" dirty="0" smtClean="0"/>
              <a:t>2011 – </a:t>
            </a:r>
            <a:r>
              <a:rPr lang="en-US" dirty="0" smtClean="0"/>
              <a:t>2019 without </a:t>
            </a:r>
            <a:r>
              <a:rPr lang="en-US" dirty="0" err="1" smtClean="0"/>
              <a:t>pacta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2024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58" t="5487" r="5428"/>
          <a:stretch/>
        </p:blipFill>
        <p:spPr>
          <a:xfrm>
            <a:off x="661849" y="392562"/>
            <a:ext cx="11058203" cy="230459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94" t="4536" r="5564"/>
          <a:stretch/>
        </p:blipFill>
        <p:spPr>
          <a:xfrm>
            <a:off x="661848" y="2433131"/>
            <a:ext cx="11058202" cy="232778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00" t="4842" r="5285"/>
          <a:stretch/>
        </p:blipFill>
        <p:spPr>
          <a:xfrm>
            <a:off x="640077" y="4409445"/>
            <a:ext cx="11101745" cy="232032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053477"/>
          </a:xfrm>
        </p:spPr>
        <p:txBody>
          <a:bodyPr/>
          <a:lstStyle/>
          <a:p>
            <a:r>
              <a:rPr lang="en-US" dirty="0" smtClean="0"/>
              <a:t>Trends for </a:t>
            </a:r>
            <a:r>
              <a:rPr lang="en-US" dirty="0" err="1" smtClean="0"/>
              <a:t>patca</a:t>
            </a:r>
            <a:r>
              <a:rPr lang="en-US" dirty="0" smtClean="0"/>
              <a:t> = 0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480456" y="6148219"/>
            <a:ext cx="7088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400" dirty="0" smtClean="0">
                <a:solidFill>
                  <a:srgbClr val="FF0000"/>
                </a:solidFill>
              </a:rPr>
              <a:t>cebolla</a:t>
            </a:r>
            <a:endParaRPr lang="en-US" sz="2400" dirty="0" err="1" smtClean="0">
              <a:solidFill>
                <a:srgbClr val="FF00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434900" y="6117442"/>
            <a:ext cx="129923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1600" dirty="0" smtClean="0">
                <a:solidFill>
                  <a:srgbClr val="FF0000"/>
                </a:solidFill>
              </a:rPr>
              <a:t>habichuela</a:t>
            </a:r>
            <a:endParaRPr lang="en-US" sz="2800" dirty="0" err="1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362351" y="2060570"/>
            <a:ext cx="5881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400" dirty="0" smtClean="0">
                <a:solidFill>
                  <a:srgbClr val="FF0000"/>
                </a:solidFill>
              </a:rPr>
              <a:t>pasto</a:t>
            </a:r>
            <a:endParaRPr lang="en-US" sz="2400" dirty="0" err="1" smtClean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404799" y="2060569"/>
            <a:ext cx="6190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400" dirty="0" err="1" smtClean="0">
                <a:solidFill>
                  <a:srgbClr val="FF0000"/>
                </a:solidFill>
              </a:rPr>
              <a:t>Gineo</a:t>
            </a:r>
            <a:endParaRPr lang="es-CO" sz="1400" dirty="0" smtClean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689748" y="4189780"/>
            <a:ext cx="5214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400" dirty="0" smtClean="0">
                <a:solidFill>
                  <a:srgbClr val="FF0000"/>
                </a:solidFill>
              </a:rPr>
              <a:t>yuca</a:t>
            </a:r>
            <a:endParaRPr lang="en-US" sz="2400" dirty="0" smtClean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948505" y="4148120"/>
            <a:ext cx="5881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400" dirty="0" smtClean="0">
                <a:solidFill>
                  <a:srgbClr val="FF0000"/>
                </a:solidFill>
              </a:rPr>
              <a:t>pasto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02895" y="536829"/>
            <a:ext cx="12385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Temporary=0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4404581" y="499314"/>
            <a:ext cx="12385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Temporary=0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1451901" y="2602245"/>
            <a:ext cx="12385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Temporary=1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4527002" y="2519379"/>
            <a:ext cx="12385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Temporary=0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1451901" y="4492311"/>
            <a:ext cx="12385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Temporary=1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4495539" y="4605651"/>
            <a:ext cx="12385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Temporary=1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081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2185923"/>
            <a:ext cx="11782697" cy="1087660"/>
          </a:xfrm>
        </p:spPr>
        <p:txBody>
          <a:bodyPr>
            <a:normAutofit/>
          </a:bodyPr>
          <a:lstStyle/>
          <a:p>
            <a:r>
              <a:rPr lang="en-US" dirty="0" smtClean="0"/>
              <a:t>Result of models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1501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0904" y="84523"/>
            <a:ext cx="10515600" cy="1325563"/>
          </a:xfrm>
        </p:spPr>
        <p:txBody>
          <a:bodyPr/>
          <a:lstStyle/>
          <a:p>
            <a:r>
              <a:rPr lang="en-US" dirty="0" smtClean="0"/>
              <a:t>Work plan schedules\Timeline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9501068"/>
              </p:ext>
            </p:extLst>
          </p:nvPr>
        </p:nvGraphicFramePr>
        <p:xfrm>
          <a:off x="594902" y="747304"/>
          <a:ext cx="9210955" cy="5511266"/>
        </p:xfrm>
        <a:graphic>
          <a:graphicData uri="http://schemas.openxmlformats.org/drawingml/2006/table">
            <a:tbl>
              <a:tblPr firstRow="1" firstCol="1" bandRow="1"/>
              <a:tblGrid>
                <a:gridCol w="1724175">
                  <a:extLst>
                    <a:ext uri="{9D8B030D-6E8A-4147-A177-3AD203B41FA5}">
                      <a16:colId xmlns:a16="http://schemas.microsoft.com/office/drawing/2014/main" val="1930320205"/>
                    </a:ext>
                  </a:extLst>
                </a:gridCol>
                <a:gridCol w="374339">
                  <a:extLst>
                    <a:ext uri="{9D8B030D-6E8A-4147-A177-3AD203B41FA5}">
                      <a16:colId xmlns:a16="http://schemas.microsoft.com/office/drawing/2014/main" val="587686586"/>
                    </a:ext>
                  </a:extLst>
                </a:gridCol>
                <a:gridCol w="374339">
                  <a:extLst>
                    <a:ext uri="{9D8B030D-6E8A-4147-A177-3AD203B41FA5}">
                      <a16:colId xmlns:a16="http://schemas.microsoft.com/office/drawing/2014/main" val="2861486394"/>
                    </a:ext>
                  </a:extLst>
                </a:gridCol>
                <a:gridCol w="374339">
                  <a:extLst>
                    <a:ext uri="{9D8B030D-6E8A-4147-A177-3AD203B41FA5}">
                      <a16:colId xmlns:a16="http://schemas.microsoft.com/office/drawing/2014/main" val="3802329824"/>
                    </a:ext>
                  </a:extLst>
                </a:gridCol>
                <a:gridCol w="374339">
                  <a:extLst>
                    <a:ext uri="{9D8B030D-6E8A-4147-A177-3AD203B41FA5}">
                      <a16:colId xmlns:a16="http://schemas.microsoft.com/office/drawing/2014/main" val="2431449526"/>
                    </a:ext>
                  </a:extLst>
                </a:gridCol>
                <a:gridCol w="374339">
                  <a:extLst>
                    <a:ext uri="{9D8B030D-6E8A-4147-A177-3AD203B41FA5}">
                      <a16:colId xmlns:a16="http://schemas.microsoft.com/office/drawing/2014/main" val="3567388421"/>
                    </a:ext>
                  </a:extLst>
                </a:gridCol>
                <a:gridCol w="374339">
                  <a:extLst>
                    <a:ext uri="{9D8B030D-6E8A-4147-A177-3AD203B41FA5}">
                      <a16:colId xmlns:a16="http://schemas.microsoft.com/office/drawing/2014/main" val="2793970687"/>
                    </a:ext>
                  </a:extLst>
                </a:gridCol>
                <a:gridCol w="374339">
                  <a:extLst>
                    <a:ext uri="{9D8B030D-6E8A-4147-A177-3AD203B41FA5}">
                      <a16:colId xmlns:a16="http://schemas.microsoft.com/office/drawing/2014/main" val="203952654"/>
                    </a:ext>
                  </a:extLst>
                </a:gridCol>
                <a:gridCol w="374339">
                  <a:extLst>
                    <a:ext uri="{9D8B030D-6E8A-4147-A177-3AD203B41FA5}">
                      <a16:colId xmlns:a16="http://schemas.microsoft.com/office/drawing/2014/main" val="3112226208"/>
                    </a:ext>
                  </a:extLst>
                </a:gridCol>
                <a:gridCol w="374339">
                  <a:extLst>
                    <a:ext uri="{9D8B030D-6E8A-4147-A177-3AD203B41FA5}">
                      <a16:colId xmlns:a16="http://schemas.microsoft.com/office/drawing/2014/main" val="1608984960"/>
                    </a:ext>
                  </a:extLst>
                </a:gridCol>
                <a:gridCol w="374339">
                  <a:extLst>
                    <a:ext uri="{9D8B030D-6E8A-4147-A177-3AD203B41FA5}">
                      <a16:colId xmlns:a16="http://schemas.microsoft.com/office/drawing/2014/main" val="1630111337"/>
                    </a:ext>
                  </a:extLst>
                </a:gridCol>
                <a:gridCol w="374339">
                  <a:extLst>
                    <a:ext uri="{9D8B030D-6E8A-4147-A177-3AD203B41FA5}">
                      <a16:colId xmlns:a16="http://schemas.microsoft.com/office/drawing/2014/main" val="195208682"/>
                    </a:ext>
                  </a:extLst>
                </a:gridCol>
                <a:gridCol w="374339">
                  <a:extLst>
                    <a:ext uri="{9D8B030D-6E8A-4147-A177-3AD203B41FA5}">
                      <a16:colId xmlns:a16="http://schemas.microsoft.com/office/drawing/2014/main" val="4091833994"/>
                    </a:ext>
                  </a:extLst>
                </a:gridCol>
                <a:gridCol w="374339">
                  <a:extLst>
                    <a:ext uri="{9D8B030D-6E8A-4147-A177-3AD203B41FA5}">
                      <a16:colId xmlns:a16="http://schemas.microsoft.com/office/drawing/2014/main" val="2918212827"/>
                    </a:ext>
                  </a:extLst>
                </a:gridCol>
                <a:gridCol w="374339">
                  <a:extLst>
                    <a:ext uri="{9D8B030D-6E8A-4147-A177-3AD203B41FA5}">
                      <a16:colId xmlns:a16="http://schemas.microsoft.com/office/drawing/2014/main" val="2061227412"/>
                    </a:ext>
                  </a:extLst>
                </a:gridCol>
                <a:gridCol w="374339">
                  <a:extLst>
                    <a:ext uri="{9D8B030D-6E8A-4147-A177-3AD203B41FA5}">
                      <a16:colId xmlns:a16="http://schemas.microsoft.com/office/drawing/2014/main" val="2546509891"/>
                    </a:ext>
                  </a:extLst>
                </a:gridCol>
                <a:gridCol w="374339">
                  <a:extLst>
                    <a:ext uri="{9D8B030D-6E8A-4147-A177-3AD203B41FA5}">
                      <a16:colId xmlns:a16="http://schemas.microsoft.com/office/drawing/2014/main" val="2960898769"/>
                    </a:ext>
                  </a:extLst>
                </a:gridCol>
                <a:gridCol w="374339">
                  <a:extLst>
                    <a:ext uri="{9D8B030D-6E8A-4147-A177-3AD203B41FA5}">
                      <a16:colId xmlns:a16="http://schemas.microsoft.com/office/drawing/2014/main" val="626468309"/>
                    </a:ext>
                  </a:extLst>
                </a:gridCol>
                <a:gridCol w="374339">
                  <a:extLst>
                    <a:ext uri="{9D8B030D-6E8A-4147-A177-3AD203B41FA5}">
                      <a16:colId xmlns:a16="http://schemas.microsoft.com/office/drawing/2014/main" val="3710702369"/>
                    </a:ext>
                  </a:extLst>
                </a:gridCol>
                <a:gridCol w="374339">
                  <a:extLst>
                    <a:ext uri="{9D8B030D-6E8A-4147-A177-3AD203B41FA5}">
                      <a16:colId xmlns:a16="http://schemas.microsoft.com/office/drawing/2014/main" val="1656703192"/>
                    </a:ext>
                  </a:extLst>
                </a:gridCol>
                <a:gridCol w="374339">
                  <a:extLst>
                    <a:ext uri="{9D8B030D-6E8A-4147-A177-3AD203B41FA5}">
                      <a16:colId xmlns:a16="http://schemas.microsoft.com/office/drawing/2014/main" val="2208789382"/>
                    </a:ext>
                  </a:extLst>
                </a:gridCol>
              </a:tblGrid>
              <a:tr h="371554"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O" sz="1100" b="1" dirty="0" err="1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Goals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O" sz="1100" b="1" dirty="0" err="1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Month</a:t>
                      </a:r>
                      <a:r>
                        <a:rPr lang="es-CO" sz="1100" b="1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s-CO" sz="11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O" sz="1100" b="1" dirty="0" err="1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Month</a:t>
                      </a:r>
                      <a:r>
                        <a:rPr lang="es-CO" sz="1100" b="1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s-CO" sz="11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O" sz="1100" b="1" dirty="0" err="1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Month</a:t>
                      </a:r>
                      <a:r>
                        <a:rPr lang="es-CO" sz="1100" b="1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s-CO" sz="11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3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O" sz="1100" b="1" dirty="0" err="1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Month</a:t>
                      </a:r>
                      <a:r>
                        <a:rPr lang="es-CO" sz="1100" b="1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s-CO" sz="11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4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O" sz="1100" b="1" dirty="0" err="1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Month</a:t>
                      </a:r>
                      <a:r>
                        <a:rPr lang="es-CO" sz="1100" b="1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s-CO" sz="11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5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6815974"/>
                  </a:ext>
                </a:extLst>
              </a:tr>
              <a:tr h="20006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O" sz="11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O" sz="11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O" sz="11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O" sz="11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O" sz="11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O" sz="11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O" sz="11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O" sz="11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O" sz="11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O" sz="11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O" sz="11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O" sz="11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O" sz="11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O" sz="11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O" sz="11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O" sz="11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O" sz="11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O" sz="11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O" sz="11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O" sz="11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2149471"/>
                  </a:ext>
                </a:extLst>
              </a:tr>
              <a:tr h="50987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Development of the research concept and work plan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5465070"/>
                  </a:ext>
                </a:extLst>
              </a:tr>
              <a:tr h="75739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Identification of availability of satellite images for the study area and quality check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12811177"/>
                  </a:ext>
                </a:extLst>
              </a:tr>
              <a:tr h="385844">
                <a:tc>
                  <a:txBody>
                    <a:bodyPr/>
                    <a:lstStyle/>
                    <a:p>
                      <a:pPr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Progress report at the end of the first month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5133965"/>
                  </a:ext>
                </a:extLst>
              </a:tr>
              <a:tr h="75739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Data pre-processing, creation of IVs, extraction and analysis of features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9204490"/>
                  </a:ext>
                </a:extLst>
              </a:tr>
              <a:tr h="57162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Generation of trends for each crop with their respective IVs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00798273"/>
                  </a:ext>
                </a:extLst>
              </a:tr>
              <a:tr h="38584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Progress report at the end of the third month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04589800"/>
                  </a:ext>
                </a:extLst>
              </a:tr>
              <a:tr h="38584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O" sz="1100" b="1" dirty="0" err="1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Hedge</a:t>
                      </a:r>
                      <a:r>
                        <a:rPr lang="es-CO" sz="1100" b="1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s-CO" sz="1100" b="1" dirty="0" err="1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usage</a:t>
                      </a:r>
                      <a:r>
                        <a:rPr lang="es-CO" sz="1100" b="1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s-CO" sz="1100" b="1" dirty="0" err="1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change</a:t>
                      </a:r>
                      <a:r>
                        <a:rPr lang="es-CO" sz="1100" b="1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 and </a:t>
                      </a:r>
                      <a:r>
                        <a:rPr lang="es-CO" sz="1100" b="1" dirty="0" err="1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trend</a:t>
                      </a:r>
                      <a:r>
                        <a:rPr lang="es-CO" sz="1100" b="1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s-CO" sz="1100" b="1" dirty="0" err="1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analysis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 dirty="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1545815"/>
                  </a:ext>
                </a:extLst>
              </a:tr>
              <a:tr h="38584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Validation with 2014 and 2019 PATCA data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4617700"/>
                  </a:ext>
                </a:extLst>
              </a:tr>
              <a:tr h="38584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Preparation of the final technical report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4409564"/>
                  </a:ext>
                </a:extLst>
              </a:tr>
              <a:tr h="38584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O" sz="1100" b="1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Final </a:t>
                      </a:r>
                      <a:r>
                        <a:rPr lang="es-CO" sz="1100" b="1" dirty="0" err="1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report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16169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14186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62717" y="101118"/>
            <a:ext cx="3052482" cy="686307"/>
          </a:xfrm>
        </p:spPr>
        <p:txBody>
          <a:bodyPr/>
          <a:lstStyle/>
          <a:p>
            <a:r>
              <a:rPr lang="es-CO" dirty="0" err="1" smtClean="0"/>
              <a:t>Accuracy</a:t>
            </a:r>
            <a:r>
              <a:rPr lang="es-CO" dirty="0" smtClean="0"/>
              <a:t> 2014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8927781"/>
              </p:ext>
            </p:extLst>
          </p:nvPr>
        </p:nvGraphicFramePr>
        <p:xfrm>
          <a:off x="3332627" y="3682658"/>
          <a:ext cx="5661091" cy="1735141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1711072">
                  <a:extLst>
                    <a:ext uri="{9D8B030D-6E8A-4147-A177-3AD203B41FA5}">
                      <a16:colId xmlns:a16="http://schemas.microsoft.com/office/drawing/2014/main" val="2775390054"/>
                    </a:ext>
                  </a:extLst>
                </a:gridCol>
                <a:gridCol w="2238947">
                  <a:extLst>
                    <a:ext uri="{9D8B030D-6E8A-4147-A177-3AD203B41FA5}">
                      <a16:colId xmlns:a16="http://schemas.microsoft.com/office/drawing/2014/main" val="3714746861"/>
                    </a:ext>
                  </a:extLst>
                </a:gridCol>
                <a:gridCol w="1711072">
                  <a:extLst>
                    <a:ext uri="{9D8B030D-6E8A-4147-A177-3AD203B41FA5}">
                      <a16:colId xmlns:a16="http://schemas.microsoft.com/office/drawing/2014/main" val="1760622305"/>
                    </a:ext>
                  </a:extLst>
                </a:gridCol>
              </a:tblGrid>
              <a:tr h="73152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u="none" strike="noStrike" dirty="0" smtClean="0">
                          <a:effectLst/>
                        </a:rPr>
                        <a:t>Method</a:t>
                      </a:r>
                      <a:r>
                        <a:rPr lang="en-US" sz="3200" u="none" strike="noStrike" dirty="0">
                          <a:effectLst/>
                        </a:rPr>
                        <a:t> </a:t>
                      </a:r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u="none" strike="noStrike" dirty="0" smtClean="0">
                          <a:effectLst/>
                        </a:rPr>
                        <a:t>Mann Kendal</a:t>
                      </a:r>
                      <a:endParaRPr lang="en-US" sz="3200" b="0" i="0" u="none" strike="noStrike" dirty="0" smtClean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u="none" strike="noStrike" dirty="0">
                          <a:effectLst/>
                        </a:rPr>
                        <a:t>CCDC</a:t>
                      </a:r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739325306"/>
                  </a:ext>
                </a:extLst>
              </a:tr>
              <a:tr h="100362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u="none" strike="noStrike" dirty="0" smtClean="0">
                          <a:effectLst/>
                        </a:rPr>
                        <a:t>Accuracy</a:t>
                      </a:r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u="none" strike="noStrike" dirty="0" smtClean="0">
                          <a:effectLst/>
                        </a:rPr>
                        <a:t>45%</a:t>
                      </a:r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u="none" strike="noStrike" dirty="0" smtClean="0">
                          <a:effectLst/>
                        </a:rPr>
                        <a:t>71%</a:t>
                      </a:r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414530701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81057" y="5485076"/>
            <a:ext cx="862088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sz="2400" dirty="0" smtClean="0">
                <a:solidFill>
                  <a:srgbClr val="3B3838"/>
                </a:solidFill>
              </a:rPr>
              <a:t>Overall accuracy is around 70% to detect the changes,</a:t>
            </a:r>
          </a:p>
          <a:p>
            <a:pPr algn="just"/>
            <a:r>
              <a:rPr lang="en-US" sz="2400" dirty="0" smtClean="0">
                <a:solidFill>
                  <a:srgbClr val="3B3838"/>
                </a:solidFill>
              </a:rPr>
              <a:t> the accuracy was little </a:t>
            </a:r>
            <a:r>
              <a:rPr lang="en-US" sz="2400" dirty="0">
                <a:solidFill>
                  <a:srgbClr val="3B3838"/>
                </a:solidFill>
              </a:rPr>
              <a:t>low due to low amount of ground-truth </a:t>
            </a:r>
            <a:r>
              <a:rPr lang="en-US" sz="2400" dirty="0" smtClean="0">
                <a:solidFill>
                  <a:srgbClr val="3B3838"/>
                </a:solidFill>
              </a:rPr>
              <a:t>data</a:t>
            </a:r>
          </a:p>
          <a:p>
            <a:pPr algn="just"/>
            <a:r>
              <a:rPr lang="en-US" sz="2400" dirty="0" smtClean="0">
                <a:solidFill>
                  <a:srgbClr val="3B3838"/>
                </a:solidFill>
              </a:rPr>
              <a:t>and </a:t>
            </a:r>
            <a:r>
              <a:rPr lang="en-US" sz="2400" dirty="0">
                <a:solidFill>
                  <a:srgbClr val="3B3838"/>
                </a:solidFill>
              </a:rPr>
              <a:t>in accurate GPS points</a:t>
            </a:r>
            <a:endParaRPr lang="en-US" sz="2400" dirty="0" smtClean="0">
              <a:solidFill>
                <a:srgbClr val="3B3838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8578" y="932115"/>
            <a:ext cx="3438525" cy="24860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740" y="996792"/>
            <a:ext cx="3457575" cy="24765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543365" y="101118"/>
            <a:ext cx="24294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3B3838"/>
                </a:solidFill>
              </a:rPr>
              <a:t>Confusion matrix from CCDC</a:t>
            </a:r>
            <a:endParaRPr lang="en-US" sz="2400" dirty="0" smtClean="0">
              <a:solidFill>
                <a:srgbClr val="3B3838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70857" y="101118"/>
            <a:ext cx="24294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3B3838"/>
                </a:solidFill>
              </a:rPr>
              <a:t>Confusion matrix from MK</a:t>
            </a:r>
            <a:endParaRPr lang="en-US" sz="2400" dirty="0" smtClean="0">
              <a:solidFill>
                <a:srgbClr val="3B38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6583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Patca</a:t>
            </a:r>
            <a:r>
              <a:rPr lang="en-US" dirty="0" smtClean="0"/>
              <a:t> vs not </a:t>
            </a:r>
            <a:r>
              <a:rPr lang="en-US" dirty="0" err="1" smtClean="0"/>
              <a:t>pacta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1115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465" y="121098"/>
            <a:ext cx="10515600" cy="1053477"/>
          </a:xfrm>
        </p:spPr>
        <p:txBody>
          <a:bodyPr/>
          <a:lstStyle/>
          <a:p>
            <a:r>
              <a:rPr lang="en-US" dirty="0" err="1" smtClean="0"/>
              <a:t>Patca</a:t>
            </a:r>
            <a:r>
              <a:rPr lang="en-US" dirty="0" smtClean="0"/>
              <a:t> vs No </a:t>
            </a:r>
            <a:r>
              <a:rPr lang="en-US" dirty="0" err="1" smtClean="0"/>
              <a:t>patca</a:t>
            </a:r>
            <a:endParaRPr lang="en-US" dirty="0"/>
          </a:p>
        </p:txBody>
      </p:sp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6320632"/>
              </p:ext>
            </p:extLst>
          </p:nvPr>
        </p:nvGraphicFramePr>
        <p:xfrm>
          <a:off x="3007431" y="1576251"/>
          <a:ext cx="5027163" cy="1753076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1040323">
                  <a:extLst>
                    <a:ext uri="{9D8B030D-6E8A-4147-A177-3AD203B41FA5}">
                      <a16:colId xmlns:a16="http://schemas.microsoft.com/office/drawing/2014/main" val="2251790307"/>
                    </a:ext>
                  </a:extLst>
                </a:gridCol>
                <a:gridCol w="1711134">
                  <a:extLst>
                    <a:ext uri="{9D8B030D-6E8A-4147-A177-3AD203B41FA5}">
                      <a16:colId xmlns:a16="http://schemas.microsoft.com/office/drawing/2014/main" val="3177344156"/>
                    </a:ext>
                  </a:extLst>
                </a:gridCol>
                <a:gridCol w="910282">
                  <a:extLst>
                    <a:ext uri="{9D8B030D-6E8A-4147-A177-3AD203B41FA5}">
                      <a16:colId xmlns:a16="http://schemas.microsoft.com/office/drawing/2014/main" val="931913140"/>
                    </a:ext>
                  </a:extLst>
                </a:gridCol>
                <a:gridCol w="693549">
                  <a:extLst>
                    <a:ext uri="{9D8B030D-6E8A-4147-A177-3AD203B41FA5}">
                      <a16:colId xmlns:a16="http://schemas.microsoft.com/office/drawing/2014/main" val="451539155"/>
                    </a:ext>
                  </a:extLst>
                </a:gridCol>
                <a:gridCol w="671875">
                  <a:extLst>
                    <a:ext uri="{9D8B030D-6E8A-4147-A177-3AD203B41FA5}">
                      <a16:colId xmlns:a16="http://schemas.microsoft.com/office/drawing/2014/main" val="3265474860"/>
                    </a:ext>
                  </a:extLst>
                </a:gridCol>
              </a:tblGrid>
              <a:tr h="50339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 dirty="0" err="1">
                          <a:effectLst/>
                        </a:rPr>
                        <a:t>Patca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 dirty="0">
                          <a:effectLst/>
                        </a:rPr>
                        <a:t>temporary crop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 dirty="0">
                          <a:effectLst/>
                        </a:rPr>
                        <a:t>NDVI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 dirty="0">
                          <a:effectLst/>
                        </a:rPr>
                        <a:t>OSAVI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 dirty="0">
                          <a:effectLst/>
                        </a:rPr>
                        <a:t>EVI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28694848"/>
                  </a:ext>
                </a:extLst>
              </a:tr>
              <a:tr h="254805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</a:rPr>
                        <a:t>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0.559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</a:rPr>
                        <a:t>0.392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0.384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074094069"/>
                  </a:ext>
                </a:extLst>
              </a:tr>
              <a:tr h="25480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</a:rPr>
                        <a:t>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</a:rPr>
                        <a:t>0.575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</a:rPr>
                        <a:t>0.392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0.379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045297221"/>
                  </a:ext>
                </a:extLst>
              </a:tr>
              <a:tr h="254805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1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0.600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</a:rPr>
                        <a:t>0.415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</a:rPr>
                        <a:t>0.403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046133432"/>
                  </a:ext>
                </a:extLst>
              </a:tr>
              <a:tr h="25480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1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0.558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0.383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</a:rPr>
                        <a:t>0.365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483930084"/>
                  </a:ext>
                </a:extLst>
              </a:tr>
            </a:tbl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1363915" y="3923724"/>
            <a:ext cx="89508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3B3838"/>
                </a:solidFill>
              </a:rPr>
              <a:t>Mean 2011 to 2014 of </a:t>
            </a:r>
            <a:r>
              <a:rPr lang="en-US" sz="2400" dirty="0" smtClean="0">
                <a:solidFill>
                  <a:srgbClr val="3B3838"/>
                </a:solidFill>
              </a:rPr>
              <a:t>vegetation indices by </a:t>
            </a:r>
            <a:r>
              <a:rPr lang="en-US" sz="2400" dirty="0" err="1" smtClean="0">
                <a:solidFill>
                  <a:srgbClr val="3B3838"/>
                </a:solidFill>
              </a:rPr>
              <a:t>patca</a:t>
            </a:r>
            <a:r>
              <a:rPr lang="en-US" sz="2400" dirty="0" smtClean="0">
                <a:solidFill>
                  <a:srgbClr val="3B3838"/>
                </a:solidFill>
              </a:rPr>
              <a:t> and temporary crop</a:t>
            </a:r>
            <a:endParaRPr lang="en-US" sz="2400" dirty="0" smtClean="0">
              <a:solidFill>
                <a:srgbClr val="3B38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6852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O" sz="4400" dirty="0" err="1" smtClean="0"/>
              <a:t>Product</a:t>
            </a:r>
            <a:r>
              <a:rPr lang="es-CO" sz="4400" dirty="0" smtClean="0"/>
              <a:t> </a:t>
            </a:r>
            <a:r>
              <a:rPr lang="es-CO" sz="4400" dirty="0" err="1" smtClean="0"/>
              <a:t>from</a:t>
            </a:r>
            <a:r>
              <a:rPr lang="es-CO" sz="4400" dirty="0" smtClean="0"/>
              <a:t> </a:t>
            </a:r>
            <a:r>
              <a:rPr lang="es-CO" sz="4400" dirty="0" err="1" smtClean="0"/>
              <a:t>this</a:t>
            </a:r>
            <a:r>
              <a:rPr lang="es-CO" sz="4400" dirty="0" smtClean="0"/>
              <a:t> </a:t>
            </a:r>
            <a:r>
              <a:rPr lang="es-CO" sz="4400" dirty="0" err="1" smtClean="0"/>
              <a:t>projects</a:t>
            </a:r>
            <a:endParaRPr lang="en-US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20526"/>
            <a:ext cx="10515600" cy="4336137"/>
          </a:xfrm>
        </p:spPr>
        <p:txBody>
          <a:bodyPr/>
          <a:lstStyle/>
          <a:p>
            <a:pPr marL="0" indent="0">
              <a:buNone/>
            </a:pPr>
            <a:r>
              <a:rPr lang="es-CO" sz="4000" dirty="0" err="1" smtClean="0"/>
              <a:t>The</a:t>
            </a:r>
            <a:r>
              <a:rPr lang="es-CO" sz="4000" dirty="0" smtClean="0"/>
              <a:t> time series </a:t>
            </a:r>
            <a:r>
              <a:rPr lang="es-CO" sz="4000" dirty="0" err="1" smtClean="0"/>
              <a:t>based</a:t>
            </a:r>
            <a:r>
              <a:rPr lang="es-CO" sz="4000" dirty="0" smtClean="0"/>
              <a:t> </a:t>
            </a:r>
            <a:r>
              <a:rPr lang="es-CO" sz="4000" dirty="0" err="1" smtClean="0"/>
              <a:t>trends</a:t>
            </a:r>
            <a:r>
              <a:rPr lang="es-CO" sz="4000" dirty="0" smtClean="0"/>
              <a:t> and no </a:t>
            </a:r>
            <a:r>
              <a:rPr lang="es-CO" sz="4000" dirty="0" err="1" smtClean="0"/>
              <a:t>trends</a:t>
            </a:r>
            <a:r>
              <a:rPr lang="es-CO" sz="4000" dirty="0" smtClean="0"/>
              <a:t> </a:t>
            </a:r>
            <a:r>
              <a:rPr lang="es-CO" sz="4000" dirty="0" err="1" smtClean="0"/>
              <a:t>detection</a:t>
            </a:r>
            <a:r>
              <a:rPr lang="es-CO" sz="4000" dirty="0" smtClean="0"/>
              <a:t> in </a:t>
            </a:r>
            <a:r>
              <a:rPr lang="es-CO" sz="4000" dirty="0" err="1" smtClean="0"/>
              <a:t>each</a:t>
            </a:r>
            <a:r>
              <a:rPr lang="es-CO" sz="4000" dirty="0" smtClean="0"/>
              <a:t> pacta data </a:t>
            </a:r>
            <a:r>
              <a:rPr lang="es-CO" sz="4000" dirty="0" err="1" smtClean="0"/>
              <a:t>point</a:t>
            </a:r>
            <a:r>
              <a:rPr lang="es-CO" sz="4000" dirty="0" smtClean="0"/>
              <a:t> </a:t>
            </a:r>
            <a:r>
              <a:rPr lang="es-CO" sz="4000" dirty="0" err="1" smtClean="0"/>
              <a:t>with</a:t>
            </a:r>
            <a:r>
              <a:rPr lang="es-CO" sz="4000" dirty="0" smtClean="0"/>
              <a:t> 70% </a:t>
            </a:r>
            <a:r>
              <a:rPr lang="en-US" sz="4000" dirty="0" smtClean="0"/>
              <a:t>prediction</a:t>
            </a:r>
            <a:r>
              <a:rPr lang="es-CO" sz="4000" dirty="0" smtClean="0"/>
              <a:t>.</a:t>
            </a:r>
          </a:p>
          <a:p>
            <a:pPr marL="0" indent="0">
              <a:buNone/>
            </a:pP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85093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8854250"/>
              </p:ext>
            </p:extLst>
          </p:nvPr>
        </p:nvGraphicFramePr>
        <p:xfrm>
          <a:off x="4146640" y="647056"/>
          <a:ext cx="6502400" cy="1510513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2465195506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719086263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650601782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4040754130"/>
                    </a:ext>
                  </a:extLst>
                </a:gridCol>
              </a:tblGrid>
              <a:tr h="296855">
                <a:tc>
                  <a:txBody>
                    <a:bodyPr/>
                    <a:lstStyle/>
                    <a:p>
                      <a:r>
                        <a:rPr lang="es-CO" dirty="0" smtClean="0"/>
                        <a:t>Field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 smtClean="0"/>
                        <a:t>2011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 err="1" smtClean="0"/>
                        <a:t>Prediction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 smtClean="0"/>
                        <a:t>2014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8896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 dirty="0" smtClean="0"/>
                        <a:t>Field 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 smtClean="0"/>
                        <a:t>0 </a:t>
                      </a:r>
                      <a:r>
                        <a:rPr lang="es-CO" dirty="0" err="1" smtClean="0"/>
                        <a:t>transitory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 err="1" smtClean="0"/>
                        <a:t>Change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 smtClean="0"/>
                        <a:t>1  </a:t>
                      </a:r>
                      <a:r>
                        <a:rPr lang="es-CO" dirty="0" err="1" smtClean="0"/>
                        <a:t>permanent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1809078"/>
                  </a:ext>
                </a:extLst>
              </a:tr>
              <a:tr h="403073">
                <a:tc>
                  <a:txBody>
                    <a:bodyPr/>
                    <a:lstStyle/>
                    <a:p>
                      <a:r>
                        <a:rPr lang="es-CO" dirty="0" smtClean="0"/>
                        <a:t>Field 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 smtClean="0"/>
                        <a:t>0 </a:t>
                      </a:r>
                      <a:r>
                        <a:rPr lang="es-CO" dirty="0" err="1" smtClean="0"/>
                        <a:t>transitory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 err="1" smtClean="0"/>
                        <a:t>Change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 smtClean="0"/>
                        <a:t>1  </a:t>
                      </a:r>
                      <a:r>
                        <a:rPr lang="es-CO" dirty="0" err="1" smtClean="0"/>
                        <a:t>permanent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65541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 dirty="0" smtClean="0"/>
                        <a:t>Field 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 smtClean="0"/>
                        <a:t>1 </a:t>
                      </a:r>
                      <a:r>
                        <a:rPr lang="es-CO" dirty="0" err="1" smtClean="0"/>
                        <a:t>permanent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 smtClean="0"/>
                        <a:t>Non </a:t>
                      </a:r>
                      <a:r>
                        <a:rPr lang="es-CO" dirty="0" err="1" smtClean="0"/>
                        <a:t>change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 smtClean="0"/>
                        <a:t>1 </a:t>
                      </a:r>
                      <a:r>
                        <a:rPr lang="es-CO" dirty="0" err="1" smtClean="0"/>
                        <a:t>permanent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0166064"/>
                  </a:ext>
                </a:extLst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1545783" y="1505361"/>
            <a:ext cx="1528879" cy="64633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CO" dirty="0" smtClean="0"/>
              <a:t>70% </a:t>
            </a:r>
            <a:r>
              <a:rPr lang="es-CO" dirty="0" err="1" smtClean="0"/>
              <a:t>Change</a:t>
            </a:r>
            <a:r>
              <a:rPr lang="es-CO" dirty="0" smtClean="0"/>
              <a:t> </a:t>
            </a:r>
            <a:r>
              <a:rPr lang="es-CO" dirty="0" err="1" smtClean="0"/>
              <a:t>detection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1599548" y="964310"/>
            <a:ext cx="14213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CO" dirty="0" err="1" smtClean="0"/>
              <a:t>Current</a:t>
            </a:r>
            <a:r>
              <a:rPr lang="es-CO" dirty="0" smtClean="0"/>
              <a:t> </a:t>
            </a:r>
            <a:r>
              <a:rPr lang="es-CO" dirty="0" err="1" smtClean="0"/>
              <a:t>work</a:t>
            </a:r>
            <a:endParaRPr lang="en-US" dirty="0"/>
          </a:p>
        </p:txBody>
      </p:sp>
      <p:grpSp>
        <p:nvGrpSpPr>
          <p:cNvPr id="45" name="Group 44"/>
          <p:cNvGrpSpPr/>
          <p:nvPr/>
        </p:nvGrpSpPr>
        <p:grpSpPr>
          <a:xfrm>
            <a:off x="159389" y="2941870"/>
            <a:ext cx="11687899" cy="3230720"/>
            <a:chOff x="159389" y="2941870"/>
            <a:chExt cx="11687899" cy="3230720"/>
          </a:xfrm>
        </p:grpSpPr>
        <p:grpSp>
          <p:nvGrpSpPr>
            <p:cNvPr id="24" name="Group 23"/>
            <p:cNvGrpSpPr/>
            <p:nvPr/>
          </p:nvGrpSpPr>
          <p:grpSpPr>
            <a:xfrm>
              <a:off x="819789" y="2941871"/>
              <a:ext cx="10557629" cy="2540231"/>
              <a:chOff x="270953" y="737870"/>
              <a:chExt cx="10557629" cy="2540231"/>
            </a:xfrm>
          </p:grpSpPr>
          <p:pic>
            <p:nvPicPr>
              <p:cNvPr id="23" name="Picture 22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785" r="5215"/>
              <a:stretch/>
            </p:blipFill>
            <p:spPr>
              <a:xfrm>
                <a:off x="270953" y="810412"/>
                <a:ext cx="10485121" cy="2438400"/>
              </a:xfrm>
              <a:prstGeom prst="rect">
                <a:avLst/>
              </a:prstGeom>
            </p:spPr>
          </p:pic>
          <p:sp>
            <p:nvSpPr>
              <p:cNvPr id="10" name="Rectangle 9"/>
              <p:cNvSpPr/>
              <p:nvPr/>
            </p:nvSpPr>
            <p:spPr>
              <a:xfrm>
                <a:off x="270953" y="737870"/>
                <a:ext cx="10557629" cy="254023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6" name="TextBox 15"/>
            <p:cNvSpPr txBox="1"/>
            <p:nvPr/>
          </p:nvSpPr>
          <p:spPr>
            <a:xfrm>
              <a:off x="159389" y="5775378"/>
              <a:ext cx="18371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O" dirty="0" err="1" smtClean="0"/>
                <a:t>Image</a:t>
              </a:r>
              <a:r>
                <a:rPr lang="es-CO" dirty="0" smtClean="0"/>
                <a:t> </a:t>
              </a:r>
              <a:r>
                <a:rPr lang="es-CO" dirty="0" err="1" smtClean="0"/>
                <a:t>based</a:t>
              </a:r>
              <a:endParaRPr lang="en-US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159390" y="5677473"/>
              <a:ext cx="9151082" cy="4951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" name="Straight Arrow Connector 19"/>
            <p:cNvCxnSpPr>
              <a:stCxn id="17" idx="3"/>
            </p:cNvCxnSpPr>
            <p:nvPr/>
          </p:nvCxnSpPr>
          <p:spPr>
            <a:xfrm>
              <a:off x="9310472" y="5925032"/>
              <a:ext cx="924837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0"/>
            <p:cNvSpPr/>
            <p:nvPr/>
          </p:nvSpPr>
          <p:spPr>
            <a:xfrm>
              <a:off x="10152209" y="5740367"/>
              <a:ext cx="169507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CO" dirty="0" err="1" smtClean="0"/>
                <a:t>Future</a:t>
              </a:r>
              <a:r>
                <a:rPr lang="es-CO" dirty="0" smtClean="0"/>
                <a:t> </a:t>
              </a:r>
              <a:r>
                <a:rPr lang="es-CO" dirty="0" err="1" smtClean="0"/>
                <a:t>direction</a:t>
              </a:r>
              <a:endParaRPr lang="en-US" dirty="0"/>
            </a:p>
          </p:txBody>
        </p:sp>
        <p:cxnSp>
          <p:nvCxnSpPr>
            <p:cNvPr id="6" name="Straight Connector 5"/>
            <p:cNvCxnSpPr/>
            <p:nvPr/>
          </p:nvCxnSpPr>
          <p:spPr>
            <a:xfrm flipH="1">
              <a:off x="2660931" y="2963496"/>
              <a:ext cx="27003" cy="320909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 flipH="1">
              <a:off x="4727877" y="2941871"/>
              <a:ext cx="5717" cy="323071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1539092" y="5733746"/>
              <a:ext cx="13438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Permanent</a:t>
              </a:r>
              <a:r>
                <a:rPr lang="es-CO" dirty="0" smtClean="0"/>
                <a:t> </a:t>
              </a:r>
              <a:endParaRPr lang="en-US" dirty="0"/>
            </a:p>
          </p:txBody>
        </p:sp>
        <p:cxnSp>
          <p:nvCxnSpPr>
            <p:cNvPr id="29" name="Straight Connector 28"/>
            <p:cNvCxnSpPr/>
            <p:nvPr/>
          </p:nvCxnSpPr>
          <p:spPr>
            <a:xfrm flipH="1">
              <a:off x="6623409" y="2941870"/>
              <a:ext cx="27118" cy="323072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flipH="1">
              <a:off x="9310472" y="2963497"/>
              <a:ext cx="1" cy="320909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/>
            <p:cNvSpPr txBox="1"/>
            <p:nvPr/>
          </p:nvSpPr>
          <p:spPr>
            <a:xfrm>
              <a:off x="4937853" y="5733746"/>
              <a:ext cx="13438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Permanent</a:t>
              </a:r>
              <a:r>
                <a:rPr lang="es-CO" dirty="0" smtClean="0"/>
                <a:t> </a:t>
              </a:r>
              <a:endParaRPr lang="en-US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7413822" y="5733746"/>
              <a:ext cx="13438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Permanent</a:t>
              </a:r>
              <a:r>
                <a:rPr lang="es-CO" dirty="0" smtClean="0"/>
                <a:t> </a:t>
              </a:r>
              <a:endParaRPr lang="en-US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3121351" y="5721544"/>
              <a:ext cx="12385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Temporary</a:t>
              </a:r>
              <a:endParaRPr lang="en-US" dirty="0"/>
            </a:p>
          </p:txBody>
        </p:sp>
        <p:cxnSp>
          <p:nvCxnSpPr>
            <p:cNvPr id="34" name="Straight Connector 33"/>
            <p:cNvCxnSpPr/>
            <p:nvPr/>
          </p:nvCxnSpPr>
          <p:spPr>
            <a:xfrm flipH="1">
              <a:off x="1628775" y="5677473"/>
              <a:ext cx="929" cy="49511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6" name="Straight Arrow Connector 45"/>
          <p:cNvCxnSpPr/>
          <p:nvPr/>
        </p:nvCxnSpPr>
        <p:spPr>
          <a:xfrm>
            <a:off x="3121351" y="1402311"/>
            <a:ext cx="92483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1508997" y="799305"/>
            <a:ext cx="1602450" cy="141211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58402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direction to focus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20526"/>
            <a:ext cx="10815320" cy="4351338"/>
          </a:xfrm>
        </p:spPr>
        <p:txBody>
          <a:bodyPr/>
          <a:lstStyle/>
          <a:p>
            <a:r>
              <a:rPr lang="en-US" sz="3600" dirty="0" smtClean="0"/>
              <a:t>More accuracy survey using GPS.</a:t>
            </a:r>
          </a:p>
          <a:p>
            <a:r>
              <a:rPr lang="en-US" sz="3600" dirty="0" smtClean="0"/>
              <a:t>Developing models to detecting temporary and permanent crop by more frequent time series images using automatic methods like segmentation ML.</a:t>
            </a:r>
          </a:p>
          <a:p>
            <a:r>
              <a:rPr lang="en-US" sz="3600" dirty="0" smtClean="0"/>
              <a:t>Exploiting medium and high resolution satellite data.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0922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62749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Monitoring points </a:t>
            </a:r>
            <a:r>
              <a:rPr lang="en-US" dirty="0"/>
              <a:t>in the Dominican Republic for the IDB - update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0" y="3609972"/>
            <a:ext cx="5654468" cy="2380019"/>
          </a:xfrm>
        </p:spPr>
        <p:txBody>
          <a:bodyPr>
            <a:normAutofit lnSpcReduction="10000"/>
          </a:bodyPr>
          <a:lstStyle/>
          <a:p>
            <a:r>
              <a:rPr lang="en-US" b="1" dirty="0" smtClean="0"/>
              <a:t>Project Personnel : </a:t>
            </a:r>
          </a:p>
          <a:p>
            <a:endParaRPr lang="en-US" dirty="0"/>
          </a:p>
          <a:p>
            <a:r>
              <a:rPr lang="en-US" dirty="0" smtClean="0"/>
              <a:t>Michael Gomez Selvaraj  &amp; team</a:t>
            </a:r>
          </a:p>
          <a:p>
            <a:endParaRPr lang="en-US" dirty="0" smtClean="0"/>
          </a:p>
          <a:p>
            <a:r>
              <a:rPr lang="en-US" dirty="0" smtClean="0"/>
              <a:t>Crops </a:t>
            </a:r>
            <a:r>
              <a:rPr lang="en-US" dirty="0"/>
              <a:t>for Nutrition and </a:t>
            </a:r>
            <a:r>
              <a:rPr lang="en-US" dirty="0" smtClean="0"/>
              <a:t>Health </a:t>
            </a:r>
          </a:p>
          <a:p>
            <a:r>
              <a:rPr lang="en-US" dirty="0" smtClean="0"/>
              <a:t>Phenomics Platform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6076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Correction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9985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Corrected </a:t>
            </a:r>
            <a:r>
              <a:rPr lang="en-US" dirty="0"/>
              <a:t>IDB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5132" y="1171742"/>
            <a:ext cx="11874137" cy="1340387"/>
          </a:xfrm>
        </p:spPr>
        <p:txBody>
          <a:bodyPr numCol="2">
            <a:normAutofit/>
          </a:bodyPr>
          <a:lstStyle/>
          <a:p>
            <a:r>
              <a:rPr lang="en-US" dirty="0"/>
              <a:t>633 original data</a:t>
            </a:r>
          </a:p>
          <a:p>
            <a:r>
              <a:rPr lang="en-US" dirty="0"/>
              <a:t>4 data without coordinates</a:t>
            </a:r>
          </a:p>
          <a:p>
            <a:endParaRPr lang="en-US" dirty="0"/>
          </a:p>
          <a:p>
            <a:r>
              <a:rPr lang="en-US" dirty="0"/>
              <a:t>105 data </a:t>
            </a:r>
            <a:r>
              <a:rPr lang="en-US" dirty="0" smtClean="0"/>
              <a:t>with the same </a:t>
            </a:r>
            <a:r>
              <a:rPr lang="en-US" dirty="0"/>
              <a:t>spatial </a:t>
            </a:r>
            <a:r>
              <a:rPr lang="en-US" dirty="0" smtClean="0"/>
              <a:t>point</a:t>
            </a:r>
            <a:endParaRPr lang="en-US" dirty="0"/>
          </a:p>
          <a:p>
            <a:r>
              <a:rPr lang="en-US" dirty="0"/>
              <a:t>73 data in rest field for </a:t>
            </a:r>
            <a:r>
              <a:rPr lang="en-US" dirty="0" smtClean="0"/>
              <a:t>2011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5188921"/>
              </p:ext>
            </p:extLst>
          </p:nvPr>
        </p:nvGraphicFramePr>
        <p:xfrm>
          <a:off x="838200" y="2498772"/>
          <a:ext cx="2889622" cy="3756660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1689091">
                  <a:extLst>
                    <a:ext uri="{9D8B030D-6E8A-4147-A177-3AD203B41FA5}">
                      <a16:colId xmlns:a16="http://schemas.microsoft.com/office/drawing/2014/main" val="2240005997"/>
                    </a:ext>
                  </a:extLst>
                </a:gridCol>
                <a:gridCol w="467741">
                  <a:extLst>
                    <a:ext uri="{9D8B030D-6E8A-4147-A177-3AD203B41FA5}">
                      <a16:colId xmlns:a16="http://schemas.microsoft.com/office/drawing/2014/main" val="2341229658"/>
                    </a:ext>
                  </a:extLst>
                </a:gridCol>
                <a:gridCol w="732790">
                  <a:extLst>
                    <a:ext uri="{9D8B030D-6E8A-4147-A177-3AD203B41FA5}">
                      <a16:colId xmlns:a16="http://schemas.microsoft.com/office/drawing/2014/main" val="1299683189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smtClean="0">
                          <a:effectLst/>
                          <a:latin typeface="+mn-lt"/>
                        </a:rPr>
                        <a:t>Crops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smtClean="0">
                          <a:effectLst/>
                          <a:latin typeface="+mn-lt"/>
                        </a:rPr>
                        <a:t>Count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smtClean="0">
                          <a:effectLst/>
                          <a:latin typeface="+mn-lt"/>
                        </a:rPr>
                        <a:t>Percent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155110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smtClean="0">
                          <a:effectLst/>
                          <a:latin typeface="+mn-lt"/>
                        </a:rPr>
                        <a:t>Pasto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smtClean="0">
                          <a:effectLst/>
                          <a:latin typeface="+mn-lt"/>
                        </a:rPr>
                        <a:t>143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smtClean="0">
                          <a:effectLst/>
                          <a:latin typeface="+mn-lt"/>
                        </a:rPr>
                        <a:t>32.87356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1634532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smtClean="0">
                          <a:effectLst/>
                          <a:latin typeface="+mn-lt"/>
                        </a:rPr>
                        <a:t>Rest</a:t>
                      </a:r>
                      <a:r>
                        <a:rPr lang="en-US" sz="1400" u="none" strike="noStrike" baseline="0" dirty="0" smtClean="0">
                          <a:effectLst/>
                          <a:latin typeface="+mn-lt"/>
                        </a:rPr>
                        <a:t> field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smtClean="0">
                          <a:effectLst/>
                          <a:latin typeface="+mn-lt"/>
                        </a:rPr>
                        <a:t>73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smtClean="0">
                          <a:effectLst/>
                          <a:latin typeface="+mn-lt"/>
                        </a:rPr>
                        <a:t>16.78161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61591493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err="1" smtClean="0">
                          <a:effectLst/>
                          <a:latin typeface="+mn-lt"/>
                        </a:rPr>
                        <a:t>Platano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smtClean="0">
                          <a:effectLst/>
                          <a:latin typeface="+mn-lt"/>
                        </a:rPr>
                        <a:t>42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smtClean="0">
                          <a:effectLst/>
                          <a:latin typeface="+mn-lt"/>
                        </a:rPr>
                        <a:t>9.655172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93323147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err="1" smtClean="0">
                          <a:effectLst/>
                          <a:latin typeface="+mn-lt"/>
                        </a:rPr>
                        <a:t>Yuca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smtClean="0">
                          <a:effectLst/>
                          <a:latin typeface="+mn-lt"/>
                        </a:rPr>
                        <a:t>25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smtClean="0">
                          <a:effectLst/>
                          <a:latin typeface="+mn-lt"/>
                        </a:rPr>
                        <a:t>5.747126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54496560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err="1" smtClean="0">
                          <a:effectLst/>
                          <a:latin typeface="+mn-lt"/>
                        </a:rPr>
                        <a:t>Maiz</a:t>
                      </a:r>
                      <a:r>
                        <a:rPr lang="en-US" sz="1400" u="none" strike="noStrike" dirty="0" smtClean="0">
                          <a:effectLst/>
                          <a:latin typeface="+mn-lt"/>
                        </a:rPr>
                        <a:t> </a:t>
                      </a:r>
                      <a:r>
                        <a:rPr lang="en-US" sz="1400" u="none" strike="noStrike" dirty="0" err="1" smtClean="0">
                          <a:effectLst/>
                          <a:latin typeface="+mn-lt"/>
                        </a:rPr>
                        <a:t>Grano</a:t>
                      </a:r>
                      <a:r>
                        <a:rPr lang="en-US" sz="1400" u="none" strike="noStrike" dirty="0" smtClean="0">
                          <a:effectLst/>
                          <a:latin typeface="+mn-lt"/>
                        </a:rPr>
                        <a:t>/</a:t>
                      </a:r>
                      <a:r>
                        <a:rPr lang="en-US" sz="1400" u="none" strike="noStrike" dirty="0" err="1" smtClean="0">
                          <a:effectLst/>
                          <a:latin typeface="+mn-lt"/>
                        </a:rPr>
                        <a:t>Mazorca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smtClean="0">
                          <a:effectLst/>
                          <a:latin typeface="+mn-lt"/>
                        </a:rPr>
                        <a:t>14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smtClean="0">
                          <a:effectLst/>
                          <a:latin typeface="+mn-lt"/>
                        </a:rPr>
                        <a:t>3.218391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89238308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err="1" smtClean="0">
                          <a:effectLst/>
                          <a:latin typeface="+mn-lt"/>
                        </a:rPr>
                        <a:t>Habichuela</a:t>
                      </a:r>
                      <a:r>
                        <a:rPr lang="en-US" sz="1400" u="none" strike="noStrike" dirty="0" smtClean="0">
                          <a:effectLst/>
                          <a:latin typeface="+mn-lt"/>
                        </a:rPr>
                        <a:t> </a:t>
                      </a:r>
                      <a:r>
                        <a:rPr lang="en-US" sz="1400" u="none" strike="noStrike" dirty="0" err="1" smtClean="0">
                          <a:effectLst/>
                          <a:latin typeface="+mn-lt"/>
                        </a:rPr>
                        <a:t>Roja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smtClean="0">
                          <a:effectLst/>
                          <a:latin typeface="+mn-lt"/>
                        </a:rPr>
                        <a:t>12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smtClean="0">
                          <a:effectLst/>
                          <a:latin typeface="+mn-lt"/>
                        </a:rPr>
                        <a:t>2.758621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66837584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err="1" smtClean="0">
                          <a:effectLst/>
                          <a:latin typeface="+mn-lt"/>
                        </a:rPr>
                        <a:t>Habichuela</a:t>
                      </a:r>
                      <a:r>
                        <a:rPr lang="en-US" sz="1400" u="none" strike="noStrike" dirty="0" smtClean="0">
                          <a:effectLst/>
                          <a:latin typeface="+mn-lt"/>
                        </a:rPr>
                        <a:t> </a:t>
                      </a:r>
                      <a:r>
                        <a:rPr lang="en-US" sz="1400" u="none" strike="noStrike" dirty="0" err="1" smtClean="0">
                          <a:effectLst/>
                          <a:latin typeface="+mn-lt"/>
                        </a:rPr>
                        <a:t>Negra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smtClean="0">
                          <a:effectLst/>
                          <a:latin typeface="+mn-lt"/>
                        </a:rPr>
                        <a:t>11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smtClean="0">
                          <a:effectLst/>
                          <a:latin typeface="+mn-lt"/>
                        </a:rPr>
                        <a:t>2.528736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2325312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err="1" smtClean="0">
                          <a:effectLst/>
                          <a:latin typeface="+mn-lt"/>
                        </a:rPr>
                        <a:t>Aguacate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smtClean="0">
                          <a:effectLst/>
                          <a:latin typeface="+mn-lt"/>
                        </a:rPr>
                        <a:t>11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smtClean="0">
                          <a:effectLst/>
                          <a:latin typeface="+mn-lt"/>
                        </a:rPr>
                        <a:t>2.528736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09137322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smtClean="0">
                          <a:effectLst/>
                          <a:latin typeface="+mn-lt"/>
                        </a:rPr>
                        <a:t>Limon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smtClean="0">
                          <a:effectLst/>
                          <a:latin typeface="+mn-lt"/>
                        </a:rPr>
                        <a:t>10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smtClean="0">
                          <a:effectLst/>
                          <a:latin typeface="+mn-lt"/>
                        </a:rPr>
                        <a:t>2.298851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49551896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smtClean="0">
                          <a:effectLst/>
                          <a:latin typeface="+mn-lt"/>
                        </a:rPr>
                        <a:t>Cafe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smtClean="0">
                          <a:effectLst/>
                          <a:latin typeface="+mn-lt"/>
                        </a:rPr>
                        <a:t>10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smtClean="0">
                          <a:effectLst/>
                          <a:latin typeface="+mn-lt"/>
                        </a:rPr>
                        <a:t>2.298851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60628301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err="1" smtClean="0">
                          <a:effectLst/>
                          <a:latin typeface="+mn-lt"/>
                        </a:rPr>
                        <a:t>Guineo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smtClean="0">
                          <a:effectLst/>
                          <a:latin typeface="+mn-lt"/>
                        </a:rPr>
                        <a:t>8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smtClean="0">
                          <a:effectLst/>
                          <a:latin typeface="+mn-lt"/>
                        </a:rPr>
                        <a:t>1.83908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86040261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err="1" smtClean="0">
                          <a:effectLst/>
                          <a:latin typeface="+mn-lt"/>
                        </a:rPr>
                        <a:t>Guandul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smtClean="0">
                          <a:effectLst/>
                          <a:latin typeface="+mn-lt"/>
                        </a:rPr>
                        <a:t>8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smtClean="0">
                          <a:effectLst/>
                          <a:latin typeface="+mn-lt"/>
                        </a:rPr>
                        <a:t>1.83908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49950458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err="1" smtClean="0">
                          <a:effectLst/>
                          <a:latin typeface="+mn-lt"/>
                        </a:rPr>
                        <a:t>Batata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smtClean="0">
                          <a:effectLst/>
                          <a:latin typeface="+mn-lt"/>
                        </a:rPr>
                        <a:t>8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smtClean="0">
                          <a:effectLst/>
                          <a:latin typeface="+mn-lt"/>
                        </a:rPr>
                        <a:t>1.83908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82160282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smtClean="0">
                          <a:effectLst/>
                          <a:latin typeface="+mn-lt"/>
                        </a:rPr>
                        <a:t>Tabaco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smtClean="0">
                          <a:effectLst/>
                          <a:latin typeface="+mn-lt"/>
                        </a:rPr>
                        <a:t>6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smtClean="0">
                          <a:effectLst/>
                          <a:latin typeface="+mn-lt"/>
                        </a:rPr>
                        <a:t>1.37931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99193365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smtClean="0">
                          <a:effectLst/>
                          <a:latin typeface="+mn-lt"/>
                        </a:rPr>
                        <a:t>Mango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smtClean="0">
                          <a:effectLst/>
                          <a:latin typeface="+mn-lt"/>
                        </a:rPr>
                        <a:t>6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smtClean="0">
                          <a:effectLst/>
                          <a:latin typeface="+mn-lt"/>
                        </a:rPr>
                        <a:t>1.37931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95415428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err="1" smtClean="0">
                          <a:effectLst/>
                          <a:latin typeface="+mn-lt"/>
                        </a:rPr>
                        <a:t>Cebolla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smtClean="0">
                          <a:effectLst/>
                          <a:latin typeface="+mn-lt"/>
                        </a:rPr>
                        <a:t>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smtClean="0">
                          <a:effectLst/>
                          <a:latin typeface="+mn-lt"/>
                        </a:rPr>
                        <a:t>1.149425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256526334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921580" y="2211862"/>
            <a:ext cx="27228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3B3838"/>
                </a:solidFill>
              </a:rPr>
              <a:t>Table 1. Number </a:t>
            </a:r>
            <a:r>
              <a:rPr lang="en-US" sz="1400" dirty="0">
                <a:solidFill>
                  <a:srgbClr val="3B3838"/>
                </a:solidFill>
              </a:rPr>
              <a:t>of points per crop</a:t>
            </a:r>
            <a:endParaRPr lang="en-US" sz="1400" dirty="0" smtClean="0">
              <a:solidFill>
                <a:srgbClr val="3B3838"/>
              </a:solidFill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1699933"/>
              </p:ext>
            </p:extLst>
          </p:nvPr>
        </p:nvGraphicFramePr>
        <p:xfrm>
          <a:off x="4453889" y="3472634"/>
          <a:ext cx="2547864" cy="1325880"/>
        </p:xfrm>
        <a:graphic>
          <a:graphicData uri="http://schemas.openxmlformats.org/drawingml/2006/table">
            <a:tbl>
              <a:tblPr/>
              <a:tblGrid>
                <a:gridCol w="1137014">
                  <a:extLst>
                    <a:ext uri="{9D8B030D-6E8A-4147-A177-3AD203B41FA5}">
                      <a16:colId xmlns:a16="http://schemas.microsoft.com/office/drawing/2014/main" val="1608947405"/>
                    </a:ext>
                  </a:extLst>
                </a:gridCol>
                <a:gridCol w="548213">
                  <a:extLst>
                    <a:ext uri="{9D8B030D-6E8A-4147-A177-3AD203B41FA5}">
                      <a16:colId xmlns:a16="http://schemas.microsoft.com/office/drawing/2014/main" val="2970951980"/>
                    </a:ext>
                  </a:extLst>
                </a:gridCol>
                <a:gridCol w="862637">
                  <a:extLst>
                    <a:ext uri="{9D8B030D-6E8A-4147-A177-3AD203B41FA5}">
                      <a16:colId xmlns:a16="http://schemas.microsoft.com/office/drawing/2014/main" val="318918140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Point 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type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Count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Percent*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5916711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Move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213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48.88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809342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Checking 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area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122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28.04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398547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Over road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98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22.52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9106934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Move and road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17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9674918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OK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16.78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6068810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4198203" y="3164857"/>
            <a:ext cx="30980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3B3838"/>
                </a:solidFill>
              </a:rPr>
              <a:t>Table 2. Number </a:t>
            </a:r>
            <a:r>
              <a:rPr lang="en-US" sz="1400" dirty="0">
                <a:solidFill>
                  <a:srgbClr val="3B3838"/>
                </a:solidFill>
              </a:rPr>
              <a:t>of points </a:t>
            </a:r>
            <a:r>
              <a:rPr lang="en-US" sz="1400" dirty="0" smtClean="0">
                <a:solidFill>
                  <a:srgbClr val="3B3838"/>
                </a:solidFill>
              </a:rPr>
              <a:t>for correcting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736907" y="4798514"/>
            <a:ext cx="19818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3B3838"/>
                </a:solidFill>
              </a:rPr>
              <a:t>* total data is 435 points</a:t>
            </a:r>
            <a:endParaRPr lang="en-US" sz="1400" dirty="0" smtClean="0">
              <a:solidFill>
                <a:srgbClr val="3B3838"/>
              </a:solidFill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8327894"/>
              </p:ext>
            </p:extLst>
          </p:nvPr>
        </p:nvGraphicFramePr>
        <p:xfrm>
          <a:off x="8162289" y="3472634"/>
          <a:ext cx="2443354" cy="1104900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1257110">
                  <a:extLst>
                    <a:ext uri="{9D8B030D-6E8A-4147-A177-3AD203B41FA5}">
                      <a16:colId xmlns:a16="http://schemas.microsoft.com/office/drawing/2014/main" val="3704297733"/>
                    </a:ext>
                  </a:extLst>
                </a:gridCol>
                <a:gridCol w="489839">
                  <a:extLst>
                    <a:ext uri="{9D8B030D-6E8A-4147-A177-3AD203B41FA5}">
                      <a16:colId xmlns:a16="http://schemas.microsoft.com/office/drawing/2014/main" val="1452550876"/>
                    </a:ext>
                  </a:extLst>
                </a:gridCol>
                <a:gridCol w="696405">
                  <a:extLst>
                    <a:ext uri="{9D8B030D-6E8A-4147-A177-3AD203B41FA5}">
                      <a16:colId xmlns:a16="http://schemas.microsoft.com/office/drawing/2014/main" val="3164292980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 smtClean="0">
                          <a:solidFill>
                            <a:srgbClr val="000000"/>
                          </a:solidFill>
                          <a:effectLst/>
                        </a:rPr>
                        <a:t>Point </a:t>
                      </a:r>
                      <a:r>
                        <a:rPr lang="en-US" sz="14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type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 smtClean="0">
                          <a:solidFill>
                            <a:srgbClr val="000000"/>
                          </a:solidFill>
                          <a:effectLst/>
                        </a:rPr>
                        <a:t>Count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 smtClean="0">
                          <a:solidFill>
                            <a:srgbClr val="000000"/>
                          </a:solidFill>
                          <a:effectLst/>
                        </a:rPr>
                        <a:t>Percent*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5456525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ok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100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22.99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37264565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smtClean="0">
                          <a:solidFill>
                            <a:srgbClr val="000000"/>
                          </a:solidFill>
                          <a:effectLst/>
                        </a:rPr>
                        <a:t>Moved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278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63.9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61096478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smtClean="0">
                          <a:solidFill>
                            <a:srgbClr val="000000"/>
                          </a:solidFill>
                          <a:effectLst/>
                        </a:rPr>
                        <a:t>Influence area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99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22.75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68328394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smtClean="0">
                          <a:solidFill>
                            <a:srgbClr val="000000"/>
                          </a:solidFill>
                          <a:effectLst/>
                        </a:rPr>
                        <a:t>not enough area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smtClean="0">
                          <a:solidFill>
                            <a:srgbClr val="000000"/>
                          </a:solidFill>
                          <a:effectLst/>
                        </a:rPr>
                        <a:t>58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10.34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64723942"/>
                  </a:ext>
                </a:extLst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7766612" y="3136365"/>
            <a:ext cx="30592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3B3838"/>
                </a:solidFill>
              </a:rPr>
              <a:t>Table 3. Number </a:t>
            </a:r>
            <a:r>
              <a:rPr lang="en-US" sz="1400" dirty="0">
                <a:solidFill>
                  <a:srgbClr val="3B3838"/>
                </a:solidFill>
              </a:rPr>
              <a:t>of points </a:t>
            </a:r>
            <a:r>
              <a:rPr lang="en-US" sz="1400" dirty="0" smtClean="0">
                <a:solidFill>
                  <a:srgbClr val="3B3838"/>
                </a:solidFill>
              </a:rPr>
              <a:t>for corrected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305316" y="4577534"/>
            <a:ext cx="19818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3B3838"/>
                </a:solidFill>
              </a:rPr>
              <a:t>* total data is 435 points</a:t>
            </a:r>
            <a:endParaRPr lang="en-US" sz="1400" dirty="0" smtClean="0">
              <a:solidFill>
                <a:srgbClr val="3B3838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792015" y="5497768"/>
            <a:ext cx="57389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With these corrections, in total are </a:t>
            </a:r>
            <a:r>
              <a:rPr lang="en-US" dirty="0" smtClean="0">
                <a:solidFill>
                  <a:srgbClr val="000000"/>
                </a:solidFill>
              </a:rPr>
              <a:t>377 </a:t>
            </a:r>
            <a:r>
              <a:rPr lang="en-US" dirty="0">
                <a:solidFill>
                  <a:srgbClr val="000000"/>
                </a:solidFill>
              </a:rPr>
              <a:t>points for the study</a:t>
            </a:r>
          </a:p>
        </p:txBody>
      </p:sp>
    </p:spTree>
    <p:extLst>
      <p:ext uri="{BB962C8B-B14F-4D97-AF65-F5344CB8AC3E}">
        <p14:creationId xmlns:p14="http://schemas.microsoft.com/office/powerpoint/2010/main" val="659952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Corrected IDB data</a:t>
            </a:r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226423" y="1172935"/>
            <a:ext cx="4779373" cy="3268436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5207998" y="1172935"/>
            <a:ext cx="5943600" cy="252984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417047" y="4333683"/>
            <a:ext cx="10918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3B3838"/>
                </a:solidFill>
              </a:rPr>
              <a:t>points</a:t>
            </a:r>
            <a:endParaRPr lang="en-US" sz="2400" dirty="0" smtClean="0">
              <a:solidFill>
                <a:srgbClr val="3B3838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436133" y="3627936"/>
            <a:ext cx="148733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solidFill>
                  <a:srgbClr val="3B3838"/>
                </a:solidFill>
              </a:rPr>
              <a:t>polygons</a:t>
            </a:r>
            <a:endParaRPr lang="en-US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6034267"/>
              </p:ext>
            </p:extLst>
          </p:nvPr>
        </p:nvGraphicFramePr>
        <p:xfrm>
          <a:off x="4013835" y="5105913"/>
          <a:ext cx="2565273" cy="880491"/>
        </p:xfrm>
        <a:graphic>
          <a:graphicData uri="http://schemas.openxmlformats.org/drawingml/2006/table">
            <a:tbl>
              <a:tblPr firstRow="1" firstCol="1" bandRow="1">
                <a:tableStyleId>{9D7B26C5-4107-4FEC-AEDC-1716B250A1EF}</a:tableStyleId>
              </a:tblPr>
              <a:tblGrid>
                <a:gridCol w="861250">
                  <a:extLst>
                    <a:ext uri="{9D8B030D-6E8A-4147-A177-3AD203B41FA5}">
                      <a16:colId xmlns:a16="http://schemas.microsoft.com/office/drawing/2014/main" val="4109215484"/>
                    </a:ext>
                  </a:extLst>
                </a:gridCol>
                <a:gridCol w="701866">
                  <a:extLst>
                    <a:ext uri="{9D8B030D-6E8A-4147-A177-3AD203B41FA5}">
                      <a16:colId xmlns:a16="http://schemas.microsoft.com/office/drawing/2014/main" val="3541280528"/>
                    </a:ext>
                  </a:extLst>
                </a:gridCol>
                <a:gridCol w="1002157">
                  <a:extLst>
                    <a:ext uri="{9D8B030D-6E8A-4147-A177-3AD203B41FA5}">
                      <a16:colId xmlns:a16="http://schemas.microsoft.com/office/drawing/2014/main" val="2978384782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chemeClr val="tx1"/>
                          </a:solidFill>
                          <a:effectLst/>
                        </a:rPr>
                        <a:t>PATCA</a:t>
                      </a:r>
                      <a:endParaRPr lang="en-US" sz="18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Count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Percent*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88761144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248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65.78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4168461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129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34.21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59310839"/>
                  </a:ext>
                </a:extLst>
              </a:tr>
            </a:tbl>
          </a:graphicData>
        </a:graphic>
      </p:graphicFrame>
      <p:sp>
        <p:nvSpPr>
          <p:cNvPr id="9" name="Rectangle 8"/>
          <p:cNvSpPr/>
          <p:nvPr/>
        </p:nvSpPr>
        <p:spPr>
          <a:xfrm>
            <a:off x="4013835" y="4801674"/>
            <a:ext cx="244015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3B3838"/>
                </a:solidFill>
              </a:rPr>
              <a:t>Table 3. Number of points </a:t>
            </a:r>
            <a:r>
              <a:rPr lang="en-US" sz="1200" dirty="0" smtClean="0">
                <a:solidFill>
                  <a:srgbClr val="3B3838"/>
                </a:solidFill>
              </a:rPr>
              <a:t>for PATCA</a:t>
            </a:r>
            <a:endParaRPr lang="en-US" sz="1200" dirty="0">
              <a:solidFill>
                <a:srgbClr val="3B3838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993762" y="5986404"/>
            <a:ext cx="24904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3B3838"/>
                </a:solidFill>
              </a:rPr>
              <a:t>* total data is </a:t>
            </a:r>
            <a:r>
              <a:rPr lang="en-US" dirty="0" smtClean="0">
                <a:solidFill>
                  <a:srgbClr val="3B3838"/>
                </a:solidFill>
              </a:rPr>
              <a:t>377 </a:t>
            </a:r>
            <a:r>
              <a:rPr lang="en-US" dirty="0">
                <a:solidFill>
                  <a:srgbClr val="3B3838"/>
                </a:solidFill>
              </a:rPr>
              <a:t>points</a:t>
            </a:r>
          </a:p>
        </p:txBody>
      </p:sp>
    </p:spTree>
    <p:extLst>
      <p:ext uri="{BB962C8B-B14F-4D97-AF65-F5344CB8AC3E}">
        <p14:creationId xmlns:p14="http://schemas.microsoft.com/office/powerpoint/2010/main" val="23843290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Methodology Search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7107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" y="97336"/>
            <a:ext cx="12031980" cy="105347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Trends </a:t>
            </a:r>
            <a:r>
              <a:rPr lang="en-US" dirty="0"/>
              <a:t>and </a:t>
            </a:r>
            <a:r>
              <a:rPr lang="en-US" dirty="0" smtClean="0"/>
              <a:t>Change-Point Detection </a:t>
            </a:r>
            <a:r>
              <a:rPr lang="en-US" dirty="0"/>
              <a:t>Methods for Remote Sensing Data</a:t>
            </a:r>
          </a:p>
        </p:txBody>
      </p:sp>
      <p:sp>
        <p:nvSpPr>
          <p:cNvPr id="4" name="Flowchart: Alternate Process 3"/>
          <p:cNvSpPr/>
          <p:nvPr/>
        </p:nvSpPr>
        <p:spPr>
          <a:xfrm>
            <a:off x="4564380" y="1028957"/>
            <a:ext cx="1516380" cy="655320"/>
          </a:xfrm>
          <a:prstGeom prst="flowChartAlternateProcess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n w="0">
                  <a:noFill/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Methods</a:t>
            </a:r>
            <a:endParaRPr lang="en-US" sz="1600" dirty="0">
              <a:ln w="0">
                <a:noFill/>
              </a:ln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Flowchart: Alternate Process 4"/>
          <p:cNvSpPr/>
          <p:nvPr/>
        </p:nvSpPr>
        <p:spPr>
          <a:xfrm>
            <a:off x="1866900" y="2554938"/>
            <a:ext cx="1516380" cy="655320"/>
          </a:xfrm>
          <a:prstGeom prst="flowChartAlternateProcess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n w="0">
                  <a:noFill/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Trends Detection</a:t>
            </a:r>
            <a:endParaRPr lang="en-US" sz="1600" dirty="0">
              <a:ln w="0">
                <a:noFill/>
              </a:ln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Flowchart: Alternate Process 5"/>
          <p:cNvSpPr/>
          <p:nvPr/>
        </p:nvSpPr>
        <p:spPr>
          <a:xfrm>
            <a:off x="7094741" y="2554938"/>
            <a:ext cx="1516380" cy="655320"/>
          </a:xfrm>
          <a:prstGeom prst="flowChartAlternateProcess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n w="0">
                  <a:noFill/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Change point detection</a:t>
            </a:r>
            <a:endParaRPr lang="en-US" sz="1600" dirty="0">
              <a:ln w="0">
                <a:noFill/>
              </a:ln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Flowchart: Alternate Process 6"/>
          <p:cNvSpPr/>
          <p:nvPr/>
        </p:nvSpPr>
        <p:spPr>
          <a:xfrm>
            <a:off x="1866900" y="3659966"/>
            <a:ext cx="1516380" cy="238137"/>
          </a:xfrm>
          <a:prstGeom prst="flowChartAlternateProcess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n w="0">
                  <a:noFill/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Mann-Kendall</a:t>
            </a:r>
            <a:endParaRPr lang="en-US" sz="1600" dirty="0">
              <a:ln w="0">
                <a:noFill/>
              </a:ln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Flowchart: Alternate Process 8"/>
          <p:cNvSpPr/>
          <p:nvPr/>
        </p:nvSpPr>
        <p:spPr>
          <a:xfrm>
            <a:off x="1866900" y="3946353"/>
            <a:ext cx="1516380" cy="238137"/>
          </a:xfrm>
          <a:prstGeom prst="flowChartAlternateProcess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n w="0">
                  <a:noFill/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Cox-Stuart</a:t>
            </a:r>
            <a:endParaRPr lang="en-US" sz="1600" dirty="0">
              <a:ln w="0">
                <a:noFill/>
              </a:ln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Flowchart: Alternate Process 9"/>
          <p:cNvSpPr/>
          <p:nvPr/>
        </p:nvSpPr>
        <p:spPr>
          <a:xfrm>
            <a:off x="1866900" y="4232740"/>
            <a:ext cx="1516380" cy="430536"/>
          </a:xfrm>
          <a:prstGeom prst="flowChartAlternateProcess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n w="0">
                  <a:noFill/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Modified Mann-Kendall</a:t>
            </a:r>
            <a:endParaRPr lang="en-US" sz="1600" dirty="0">
              <a:ln w="0">
                <a:noFill/>
              </a:ln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7" name="Flowchart: Alternate Process 26"/>
          <p:cNvSpPr/>
          <p:nvPr/>
        </p:nvSpPr>
        <p:spPr>
          <a:xfrm>
            <a:off x="1866900" y="4711526"/>
            <a:ext cx="1516380" cy="238137"/>
          </a:xfrm>
          <a:prstGeom prst="flowChartAlternateProcess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>
                <a:ln w="0">
                  <a:noFill/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LandTrendr</a:t>
            </a:r>
            <a:endParaRPr lang="en-US" sz="1600" dirty="0">
              <a:ln w="0">
                <a:noFill/>
              </a:ln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8" name="Flowchart: Alternate Process 27"/>
          <p:cNvSpPr/>
          <p:nvPr/>
        </p:nvSpPr>
        <p:spPr>
          <a:xfrm>
            <a:off x="5270285" y="3856830"/>
            <a:ext cx="1516380" cy="655320"/>
          </a:xfrm>
          <a:prstGeom prst="flowChartAlternateProcess">
            <a:avLst/>
          </a:prstGeom>
          <a:solidFill>
            <a:schemeClr val="bg2">
              <a:lumMod val="7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n w="0">
                  <a:noFill/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Non-parametric</a:t>
            </a:r>
            <a:endParaRPr lang="en-US" sz="1600" dirty="0">
              <a:ln w="0">
                <a:noFill/>
              </a:ln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0" name="Flowchart: Alternate Process 29"/>
          <p:cNvSpPr/>
          <p:nvPr/>
        </p:nvSpPr>
        <p:spPr>
          <a:xfrm>
            <a:off x="7094741" y="3856830"/>
            <a:ext cx="1516380" cy="655320"/>
          </a:xfrm>
          <a:prstGeom prst="flowChartAlternateProcess">
            <a:avLst/>
          </a:prstGeom>
          <a:solidFill>
            <a:schemeClr val="bg2">
              <a:lumMod val="7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n w="0">
                  <a:noFill/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parametric</a:t>
            </a:r>
            <a:endParaRPr lang="en-US" sz="1600" dirty="0">
              <a:ln w="0">
                <a:noFill/>
              </a:ln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1" name="Flowchart: Alternate Process 30"/>
          <p:cNvSpPr/>
          <p:nvPr/>
        </p:nvSpPr>
        <p:spPr>
          <a:xfrm>
            <a:off x="8903958" y="3856830"/>
            <a:ext cx="1516380" cy="655320"/>
          </a:xfrm>
          <a:prstGeom prst="flowChartAlternateProcess">
            <a:avLst/>
          </a:prstGeom>
          <a:solidFill>
            <a:schemeClr val="bg2">
              <a:lumMod val="7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n w="0">
                  <a:noFill/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Regression-based</a:t>
            </a:r>
            <a:endParaRPr lang="en-US" sz="1600" dirty="0">
              <a:ln w="0">
                <a:noFill/>
              </a:ln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2" name="Flowchart: Alternate Process 31"/>
          <p:cNvSpPr/>
          <p:nvPr/>
        </p:nvSpPr>
        <p:spPr>
          <a:xfrm>
            <a:off x="5256666" y="4962888"/>
            <a:ext cx="1516380" cy="238137"/>
          </a:xfrm>
          <a:prstGeom prst="flowChartAlternateProcess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n w="0">
                  <a:noFill/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CCDC</a:t>
            </a:r>
            <a:endParaRPr lang="en-US" sz="1600" dirty="0">
              <a:ln w="0">
                <a:noFill/>
              </a:ln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3" name="Flowchart: Alternate Process 32"/>
          <p:cNvSpPr/>
          <p:nvPr/>
        </p:nvSpPr>
        <p:spPr>
          <a:xfrm>
            <a:off x="5256666" y="5251613"/>
            <a:ext cx="1516380" cy="238137"/>
          </a:xfrm>
          <a:prstGeom prst="flowChartAlternateProcess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>
                <a:ln w="0">
                  <a:noFill/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E.divisive</a:t>
            </a:r>
            <a:endParaRPr lang="en-US" sz="1600" dirty="0">
              <a:ln w="0">
                <a:noFill/>
              </a:ln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4" name="Flowchart: Alternate Process 33"/>
          <p:cNvSpPr/>
          <p:nvPr/>
        </p:nvSpPr>
        <p:spPr>
          <a:xfrm>
            <a:off x="7081122" y="4962887"/>
            <a:ext cx="1516380" cy="238137"/>
          </a:xfrm>
          <a:prstGeom prst="flowChartAlternateProcess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>
                <a:ln w="0">
                  <a:noFill/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Buishand</a:t>
            </a:r>
            <a:r>
              <a:rPr lang="en-US" sz="1600" dirty="0" smtClean="0">
                <a:ln w="0">
                  <a:noFill/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range</a:t>
            </a:r>
            <a:endParaRPr lang="en-US" sz="1600" dirty="0">
              <a:ln w="0">
                <a:noFill/>
              </a:ln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5" name="Flowchart: Alternate Process 34"/>
          <p:cNvSpPr/>
          <p:nvPr/>
        </p:nvSpPr>
        <p:spPr>
          <a:xfrm>
            <a:off x="7081122" y="5250090"/>
            <a:ext cx="1516380" cy="238137"/>
          </a:xfrm>
          <a:prstGeom prst="flowChartAlternateProcess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>
                <a:ln w="0">
                  <a:noFill/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Buishand</a:t>
            </a:r>
            <a:r>
              <a:rPr lang="en-US" sz="1600" dirty="0" smtClean="0">
                <a:ln w="0">
                  <a:noFill/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U</a:t>
            </a:r>
            <a:endParaRPr lang="en-US" sz="1600" dirty="0">
              <a:ln w="0">
                <a:noFill/>
              </a:ln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6" name="Flowchart: Alternate Process 35"/>
          <p:cNvSpPr/>
          <p:nvPr/>
        </p:nvSpPr>
        <p:spPr>
          <a:xfrm>
            <a:off x="7081122" y="5537293"/>
            <a:ext cx="1516380" cy="238137"/>
          </a:xfrm>
          <a:prstGeom prst="flowChartAlternateProcess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>
                <a:ln w="0">
                  <a:noFill/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Snh</a:t>
            </a:r>
            <a:endParaRPr lang="en-US" sz="1600" dirty="0">
              <a:ln w="0">
                <a:noFill/>
              </a:ln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7" name="Flowchart: Alternate Process 36"/>
          <p:cNvSpPr/>
          <p:nvPr/>
        </p:nvSpPr>
        <p:spPr>
          <a:xfrm>
            <a:off x="7081122" y="5824496"/>
            <a:ext cx="1516380" cy="238137"/>
          </a:xfrm>
          <a:prstGeom prst="flowChartAlternateProcess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>
                <a:ln w="0">
                  <a:noFill/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Meanvar</a:t>
            </a:r>
            <a:endParaRPr lang="en-US" sz="1600" dirty="0">
              <a:ln w="0">
                <a:noFill/>
              </a:ln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8" name="Flowchart: Alternate Process 37"/>
          <p:cNvSpPr/>
          <p:nvPr/>
        </p:nvSpPr>
        <p:spPr>
          <a:xfrm>
            <a:off x="8890339" y="4962887"/>
            <a:ext cx="1516380" cy="238137"/>
          </a:xfrm>
          <a:prstGeom prst="flowChartAlternateProcess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>
                <a:ln w="0">
                  <a:noFill/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Struccchange</a:t>
            </a:r>
            <a:endParaRPr lang="en-US" sz="1600" dirty="0">
              <a:ln w="0">
                <a:noFill/>
              </a:ln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9" name="Flowchart: Alternate Process 38"/>
          <p:cNvSpPr/>
          <p:nvPr/>
        </p:nvSpPr>
        <p:spPr>
          <a:xfrm>
            <a:off x="8890339" y="5251611"/>
            <a:ext cx="1516380" cy="238137"/>
          </a:xfrm>
          <a:prstGeom prst="flowChartAlternateProcess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n w="0">
                  <a:noFill/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BFAST</a:t>
            </a:r>
            <a:endParaRPr lang="en-US" sz="1600" dirty="0">
              <a:ln w="0">
                <a:noFill/>
              </a:ln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41" name="Elbow Connector 40"/>
          <p:cNvCxnSpPr>
            <a:stCxn id="4" idx="3"/>
            <a:endCxn id="6" idx="0"/>
          </p:cNvCxnSpPr>
          <p:nvPr/>
        </p:nvCxnSpPr>
        <p:spPr>
          <a:xfrm>
            <a:off x="6080760" y="1356617"/>
            <a:ext cx="1772171" cy="1198321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Elbow Connector 43"/>
          <p:cNvCxnSpPr>
            <a:stCxn id="4" idx="1"/>
            <a:endCxn id="5" idx="0"/>
          </p:cNvCxnSpPr>
          <p:nvPr/>
        </p:nvCxnSpPr>
        <p:spPr>
          <a:xfrm rot="10800000" flipV="1">
            <a:off x="2625090" y="1356616"/>
            <a:ext cx="1939290" cy="1198321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28" idx="2"/>
          </p:cNvCxnSpPr>
          <p:nvPr/>
        </p:nvCxnSpPr>
        <p:spPr>
          <a:xfrm>
            <a:off x="6028475" y="4512150"/>
            <a:ext cx="0" cy="4497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5" idx="2"/>
            <a:endCxn id="7" idx="0"/>
          </p:cNvCxnSpPr>
          <p:nvPr/>
        </p:nvCxnSpPr>
        <p:spPr>
          <a:xfrm>
            <a:off x="2625090" y="3210258"/>
            <a:ext cx="0" cy="4497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30" idx="2"/>
          </p:cNvCxnSpPr>
          <p:nvPr/>
        </p:nvCxnSpPr>
        <p:spPr>
          <a:xfrm>
            <a:off x="7852931" y="4512150"/>
            <a:ext cx="0" cy="44970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31" idx="2"/>
          </p:cNvCxnSpPr>
          <p:nvPr/>
        </p:nvCxnSpPr>
        <p:spPr>
          <a:xfrm>
            <a:off x="9662148" y="4512150"/>
            <a:ext cx="0" cy="44970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Elbow Connector 58"/>
          <p:cNvCxnSpPr>
            <a:stCxn id="6" idx="3"/>
            <a:endCxn id="31" idx="0"/>
          </p:cNvCxnSpPr>
          <p:nvPr/>
        </p:nvCxnSpPr>
        <p:spPr>
          <a:xfrm>
            <a:off x="8611121" y="2882598"/>
            <a:ext cx="1051027" cy="974232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Elbow Connector 61"/>
          <p:cNvCxnSpPr>
            <a:stCxn id="6" idx="1"/>
            <a:endCxn id="28" idx="0"/>
          </p:cNvCxnSpPr>
          <p:nvPr/>
        </p:nvCxnSpPr>
        <p:spPr>
          <a:xfrm rot="10800000" flipV="1">
            <a:off x="6028475" y="2882598"/>
            <a:ext cx="1066266" cy="974232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>
            <a:stCxn id="6" idx="2"/>
            <a:endCxn id="30" idx="0"/>
          </p:cNvCxnSpPr>
          <p:nvPr/>
        </p:nvCxnSpPr>
        <p:spPr>
          <a:xfrm>
            <a:off x="7852931" y="3210258"/>
            <a:ext cx="0" cy="6465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8469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" y="97336"/>
            <a:ext cx="12031980" cy="105347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Trends </a:t>
            </a:r>
            <a:r>
              <a:rPr lang="en-US" dirty="0"/>
              <a:t>and </a:t>
            </a:r>
            <a:r>
              <a:rPr lang="en-US" dirty="0" smtClean="0"/>
              <a:t>Change-Point Detection </a:t>
            </a:r>
            <a:r>
              <a:rPr lang="en-US" dirty="0"/>
              <a:t>Methods for Remote Sensing Data</a:t>
            </a:r>
          </a:p>
        </p:txBody>
      </p:sp>
      <p:sp>
        <p:nvSpPr>
          <p:cNvPr id="4" name="Flowchart: Alternate Process 3"/>
          <p:cNvSpPr/>
          <p:nvPr/>
        </p:nvSpPr>
        <p:spPr>
          <a:xfrm>
            <a:off x="4564380" y="1028957"/>
            <a:ext cx="1516380" cy="655320"/>
          </a:xfrm>
          <a:prstGeom prst="flowChartAlternateProcess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n w="0">
                  <a:noFill/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Methods</a:t>
            </a:r>
            <a:endParaRPr lang="en-US" sz="1600" dirty="0">
              <a:ln w="0">
                <a:noFill/>
              </a:ln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Flowchart: Alternate Process 4"/>
          <p:cNvSpPr/>
          <p:nvPr/>
        </p:nvSpPr>
        <p:spPr>
          <a:xfrm>
            <a:off x="1866900" y="2554938"/>
            <a:ext cx="1516380" cy="655320"/>
          </a:xfrm>
          <a:prstGeom prst="flowChartAlternateProcess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n w="0">
                  <a:noFill/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Trends Detection</a:t>
            </a:r>
            <a:endParaRPr lang="en-US" sz="1600" dirty="0">
              <a:ln w="0">
                <a:noFill/>
              </a:ln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Flowchart: Alternate Process 5"/>
          <p:cNvSpPr/>
          <p:nvPr/>
        </p:nvSpPr>
        <p:spPr>
          <a:xfrm>
            <a:off x="7094741" y="2554938"/>
            <a:ext cx="1516380" cy="655320"/>
          </a:xfrm>
          <a:prstGeom prst="flowChartAlternateProcess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n w="0">
                  <a:noFill/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Change point detection</a:t>
            </a:r>
            <a:endParaRPr lang="en-US" sz="1600" dirty="0">
              <a:ln w="0">
                <a:noFill/>
              </a:ln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Flowchart: Alternate Process 6"/>
          <p:cNvSpPr/>
          <p:nvPr/>
        </p:nvSpPr>
        <p:spPr>
          <a:xfrm>
            <a:off x="1866900" y="3659966"/>
            <a:ext cx="1516380" cy="238137"/>
          </a:xfrm>
          <a:prstGeom prst="flowChartAlternateProcess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n w="0">
                  <a:noFill/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Mann-Kendall</a:t>
            </a:r>
            <a:endParaRPr lang="en-US" sz="1600" dirty="0">
              <a:ln w="0">
                <a:noFill/>
              </a:ln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Flowchart: Alternate Process 8"/>
          <p:cNvSpPr/>
          <p:nvPr/>
        </p:nvSpPr>
        <p:spPr>
          <a:xfrm>
            <a:off x="1866900" y="3946353"/>
            <a:ext cx="1516380" cy="238137"/>
          </a:xfrm>
          <a:prstGeom prst="flowChartAlternateProcess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n w="0">
                  <a:noFill/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Cox-Stuart</a:t>
            </a:r>
            <a:endParaRPr lang="en-US" sz="1600" dirty="0">
              <a:ln w="0">
                <a:noFill/>
              </a:ln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Flowchart: Alternate Process 9"/>
          <p:cNvSpPr/>
          <p:nvPr/>
        </p:nvSpPr>
        <p:spPr>
          <a:xfrm>
            <a:off x="1866900" y="4232740"/>
            <a:ext cx="1516380" cy="430536"/>
          </a:xfrm>
          <a:prstGeom prst="flowChartAlternateProcess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n w="0">
                  <a:noFill/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Modified Mann-Kendall</a:t>
            </a:r>
            <a:endParaRPr lang="en-US" sz="1600" dirty="0">
              <a:ln w="0">
                <a:noFill/>
              </a:ln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7" name="Flowchart: Alternate Process 26"/>
          <p:cNvSpPr/>
          <p:nvPr/>
        </p:nvSpPr>
        <p:spPr>
          <a:xfrm>
            <a:off x="1866900" y="4711526"/>
            <a:ext cx="1516380" cy="238137"/>
          </a:xfrm>
          <a:prstGeom prst="flowChartAlternateProcess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>
                <a:ln w="0">
                  <a:noFill/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LandTrendr</a:t>
            </a:r>
            <a:endParaRPr lang="en-US" sz="1600" dirty="0">
              <a:ln w="0">
                <a:noFill/>
              </a:ln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8" name="Flowchart: Alternate Process 27"/>
          <p:cNvSpPr/>
          <p:nvPr/>
        </p:nvSpPr>
        <p:spPr>
          <a:xfrm>
            <a:off x="5270285" y="3856830"/>
            <a:ext cx="1516380" cy="655320"/>
          </a:xfrm>
          <a:prstGeom prst="flowChartAlternateProcess">
            <a:avLst/>
          </a:prstGeom>
          <a:solidFill>
            <a:schemeClr val="bg2">
              <a:lumMod val="7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n w="0">
                  <a:noFill/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Non-parametric</a:t>
            </a:r>
            <a:endParaRPr lang="en-US" sz="1600" dirty="0">
              <a:ln w="0">
                <a:noFill/>
              </a:ln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0" name="Flowchart: Alternate Process 29"/>
          <p:cNvSpPr/>
          <p:nvPr/>
        </p:nvSpPr>
        <p:spPr>
          <a:xfrm>
            <a:off x="7094741" y="3856830"/>
            <a:ext cx="1516380" cy="655320"/>
          </a:xfrm>
          <a:prstGeom prst="flowChartAlternateProcess">
            <a:avLst/>
          </a:prstGeom>
          <a:solidFill>
            <a:schemeClr val="bg2">
              <a:lumMod val="7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n w="0">
                  <a:noFill/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parametric</a:t>
            </a:r>
            <a:endParaRPr lang="en-US" sz="1600" dirty="0">
              <a:ln w="0">
                <a:noFill/>
              </a:ln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1" name="Flowchart: Alternate Process 30"/>
          <p:cNvSpPr/>
          <p:nvPr/>
        </p:nvSpPr>
        <p:spPr>
          <a:xfrm>
            <a:off x="8903958" y="3856830"/>
            <a:ext cx="1516380" cy="655320"/>
          </a:xfrm>
          <a:prstGeom prst="flowChartAlternateProcess">
            <a:avLst/>
          </a:prstGeom>
          <a:solidFill>
            <a:schemeClr val="bg2">
              <a:lumMod val="7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n w="0">
                  <a:noFill/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Regression-based</a:t>
            </a:r>
            <a:endParaRPr lang="en-US" sz="1600" dirty="0">
              <a:ln w="0">
                <a:noFill/>
              </a:ln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2" name="Flowchart: Alternate Process 31"/>
          <p:cNvSpPr/>
          <p:nvPr/>
        </p:nvSpPr>
        <p:spPr>
          <a:xfrm>
            <a:off x="5256666" y="4962888"/>
            <a:ext cx="1516380" cy="238137"/>
          </a:xfrm>
          <a:prstGeom prst="flowChartAlternateProcess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600" dirty="0" smtClean="0">
                <a:ln w="0">
                  <a:noFill/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CCDC</a:t>
            </a:r>
            <a:endParaRPr lang="en-US" sz="1600" dirty="0">
              <a:ln w="0">
                <a:noFill/>
              </a:ln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3" name="Flowchart: Alternate Process 32"/>
          <p:cNvSpPr/>
          <p:nvPr/>
        </p:nvSpPr>
        <p:spPr>
          <a:xfrm>
            <a:off x="5256666" y="5251613"/>
            <a:ext cx="1516380" cy="238137"/>
          </a:xfrm>
          <a:prstGeom prst="flowChartAlternateProcess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>
                <a:ln w="0">
                  <a:noFill/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E.divisive</a:t>
            </a:r>
            <a:endParaRPr lang="en-US" sz="1600" dirty="0">
              <a:ln w="0">
                <a:noFill/>
              </a:ln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4" name="Flowchart: Alternate Process 33"/>
          <p:cNvSpPr/>
          <p:nvPr/>
        </p:nvSpPr>
        <p:spPr>
          <a:xfrm>
            <a:off x="7081122" y="4962887"/>
            <a:ext cx="1516380" cy="238137"/>
          </a:xfrm>
          <a:prstGeom prst="flowChartAlternateProcess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>
                <a:ln w="0">
                  <a:noFill/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Buishand</a:t>
            </a:r>
            <a:r>
              <a:rPr lang="en-US" sz="1600" dirty="0" smtClean="0">
                <a:ln w="0">
                  <a:noFill/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range</a:t>
            </a:r>
            <a:endParaRPr lang="en-US" sz="1600" dirty="0">
              <a:ln w="0">
                <a:noFill/>
              </a:ln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5" name="Flowchart: Alternate Process 34"/>
          <p:cNvSpPr/>
          <p:nvPr/>
        </p:nvSpPr>
        <p:spPr>
          <a:xfrm>
            <a:off x="7081122" y="5250090"/>
            <a:ext cx="1516380" cy="238137"/>
          </a:xfrm>
          <a:prstGeom prst="flowChartAlternateProcess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>
                <a:ln w="0">
                  <a:noFill/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Buishand</a:t>
            </a:r>
            <a:r>
              <a:rPr lang="en-US" sz="1600" dirty="0" smtClean="0">
                <a:ln w="0">
                  <a:noFill/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U</a:t>
            </a:r>
            <a:endParaRPr lang="en-US" sz="1600" dirty="0">
              <a:ln w="0">
                <a:noFill/>
              </a:ln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6" name="Flowchart: Alternate Process 35"/>
          <p:cNvSpPr/>
          <p:nvPr/>
        </p:nvSpPr>
        <p:spPr>
          <a:xfrm>
            <a:off x="7081122" y="5537293"/>
            <a:ext cx="1516380" cy="238137"/>
          </a:xfrm>
          <a:prstGeom prst="flowChartAlternateProcess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>
                <a:ln w="0">
                  <a:noFill/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Snh</a:t>
            </a:r>
            <a:endParaRPr lang="en-US" sz="1600" dirty="0">
              <a:ln w="0">
                <a:noFill/>
              </a:ln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7" name="Flowchart: Alternate Process 36"/>
          <p:cNvSpPr/>
          <p:nvPr/>
        </p:nvSpPr>
        <p:spPr>
          <a:xfrm>
            <a:off x="7081122" y="5824496"/>
            <a:ext cx="1516380" cy="238137"/>
          </a:xfrm>
          <a:prstGeom prst="flowChartAlternateProcess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>
                <a:ln w="0">
                  <a:noFill/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Meanvar</a:t>
            </a:r>
            <a:endParaRPr lang="en-US" sz="1600" dirty="0">
              <a:ln w="0">
                <a:noFill/>
              </a:ln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8" name="Flowchart: Alternate Process 37"/>
          <p:cNvSpPr/>
          <p:nvPr/>
        </p:nvSpPr>
        <p:spPr>
          <a:xfrm>
            <a:off x="8890339" y="4962887"/>
            <a:ext cx="1516380" cy="238137"/>
          </a:xfrm>
          <a:prstGeom prst="flowChartAlternateProcess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>
                <a:ln w="0">
                  <a:noFill/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Struccchange</a:t>
            </a:r>
            <a:endParaRPr lang="en-US" sz="1600" dirty="0">
              <a:ln w="0">
                <a:noFill/>
              </a:ln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9" name="Flowchart: Alternate Process 38"/>
          <p:cNvSpPr/>
          <p:nvPr/>
        </p:nvSpPr>
        <p:spPr>
          <a:xfrm>
            <a:off x="8890339" y="5251611"/>
            <a:ext cx="1516380" cy="238137"/>
          </a:xfrm>
          <a:prstGeom prst="flowChartAlternateProcess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n w="0">
                  <a:noFill/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BFAST</a:t>
            </a:r>
            <a:endParaRPr lang="en-US" sz="1600" dirty="0">
              <a:ln w="0">
                <a:noFill/>
              </a:ln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41" name="Elbow Connector 40"/>
          <p:cNvCxnSpPr>
            <a:stCxn id="4" idx="3"/>
            <a:endCxn id="6" idx="0"/>
          </p:cNvCxnSpPr>
          <p:nvPr/>
        </p:nvCxnSpPr>
        <p:spPr>
          <a:xfrm>
            <a:off x="6080760" y="1356617"/>
            <a:ext cx="1772171" cy="1198321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Elbow Connector 43"/>
          <p:cNvCxnSpPr>
            <a:stCxn id="4" idx="1"/>
            <a:endCxn id="5" idx="0"/>
          </p:cNvCxnSpPr>
          <p:nvPr/>
        </p:nvCxnSpPr>
        <p:spPr>
          <a:xfrm rot="10800000" flipV="1">
            <a:off x="2625090" y="1356616"/>
            <a:ext cx="1939290" cy="1198321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28" idx="2"/>
          </p:cNvCxnSpPr>
          <p:nvPr/>
        </p:nvCxnSpPr>
        <p:spPr>
          <a:xfrm>
            <a:off x="6028475" y="4512150"/>
            <a:ext cx="0" cy="4497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5" idx="2"/>
            <a:endCxn id="7" idx="0"/>
          </p:cNvCxnSpPr>
          <p:nvPr/>
        </p:nvCxnSpPr>
        <p:spPr>
          <a:xfrm>
            <a:off x="2625090" y="3210258"/>
            <a:ext cx="0" cy="4497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30" idx="2"/>
          </p:cNvCxnSpPr>
          <p:nvPr/>
        </p:nvCxnSpPr>
        <p:spPr>
          <a:xfrm>
            <a:off x="7852931" y="4512150"/>
            <a:ext cx="0" cy="44970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31" idx="2"/>
          </p:cNvCxnSpPr>
          <p:nvPr/>
        </p:nvCxnSpPr>
        <p:spPr>
          <a:xfrm>
            <a:off x="9662148" y="4512150"/>
            <a:ext cx="0" cy="44970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Elbow Connector 58"/>
          <p:cNvCxnSpPr>
            <a:stCxn id="6" idx="3"/>
            <a:endCxn id="31" idx="0"/>
          </p:cNvCxnSpPr>
          <p:nvPr/>
        </p:nvCxnSpPr>
        <p:spPr>
          <a:xfrm>
            <a:off x="8611121" y="2882598"/>
            <a:ext cx="1051027" cy="974232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Elbow Connector 61"/>
          <p:cNvCxnSpPr>
            <a:stCxn id="6" idx="1"/>
            <a:endCxn id="28" idx="0"/>
          </p:cNvCxnSpPr>
          <p:nvPr/>
        </p:nvCxnSpPr>
        <p:spPr>
          <a:xfrm rot="10800000" flipV="1">
            <a:off x="6028475" y="2882598"/>
            <a:ext cx="1066266" cy="974232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>
            <a:stCxn id="6" idx="2"/>
            <a:endCxn id="30" idx="0"/>
          </p:cNvCxnSpPr>
          <p:nvPr/>
        </p:nvCxnSpPr>
        <p:spPr>
          <a:xfrm>
            <a:off x="7852931" y="3210258"/>
            <a:ext cx="0" cy="6465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Oval 2"/>
          <p:cNvSpPr/>
          <p:nvPr/>
        </p:nvSpPr>
        <p:spPr>
          <a:xfrm>
            <a:off x="1634490" y="3554245"/>
            <a:ext cx="1981200" cy="449580"/>
          </a:xfrm>
          <a:prstGeom prst="ellipse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5013931" y="4857165"/>
            <a:ext cx="1981200" cy="449580"/>
          </a:xfrm>
          <a:prstGeom prst="ellipse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739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" y="97336"/>
            <a:ext cx="11926388" cy="512137"/>
          </a:xfrm>
        </p:spPr>
        <p:txBody>
          <a:bodyPr>
            <a:normAutofit fontScale="90000"/>
          </a:bodyPr>
          <a:lstStyle/>
          <a:p>
            <a:r>
              <a:rPr lang="en-US" dirty="0"/>
              <a:t>Trend and </a:t>
            </a:r>
            <a:r>
              <a:rPr lang="en-US" dirty="0" smtClean="0"/>
              <a:t>Change-Point Detection </a:t>
            </a:r>
            <a:r>
              <a:rPr lang="en-US" dirty="0"/>
              <a:t>Methods for Remote Sensing Data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2848" r="1934" b="4447"/>
          <a:stretch/>
        </p:blipFill>
        <p:spPr>
          <a:xfrm>
            <a:off x="228600" y="1271460"/>
            <a:ext cx="5158740" cy="228707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l="1147"/>
          <a:stretch/>
        </p:blipFill>
        <p:spPr>
          <a:xfrm>
            <a:off x="228600" y="3558539"/>
            <a:ext cx="5254969" cy="110394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/>
          <a:srcRect l="789" r="1812" b="4286"/>
          <a:stretch/>
        </p:blipFill>
        <p:spPr>
          <a:xfrm>
            <a:off x="228600" y="4711104"/>
            <a:ext cx="5158740" cy="1097136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2278714" y="699622"/>
            <a:ext cx="115474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/>
              <a:t>Trends</a:t>
            </a:r>
            <a:endParaRPr lang="en-US" sz="2800" dirty="0"/>
          </a:p>
        </p:txBody>
      </p:sp>
      <p:sp>
        <p:nvSpPr>
          <p:cNvPr id="22" name="Rectangle 21"/>
          <p:cNvSpPr/>
          <p:nvPr/>
        </p:nvSpPr>
        <p:spPr>
          <a:xfrm>
            <a:off x="7445074" y="698204"/>
            <a:ext cx="37272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/>
              <a:t>Change point detection</a:t>
            </a:r>
            <a:endParaRPr lang="en-US" sz="28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5"/>
          <a:srcRect t="4367"/>
          <a:stretch/>
        </p:blipFill>
        <p:spPr>
          <a:xfrm>
            <a:off x="6179820" y="1271460"/>
            <a:ext cx="5562600" cy="185928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23633" y="3180776"/>
            <a:ext cx="4480560" cy="160900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23633" y="4839820"/>
            <a:ext cx="4480560" cy="1597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356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Alliance Theme">
  <a:themeElements>
    <a:clrScheme name="Custom 2">
      <a:dk1>
        <a:srgbClr val="3B3838"/>
      </a:dk1>
      <a:lt1>
        <a:sysClr val="window" lastClr="FFFFFF"/>
      </a:lt1>
      <a:dk2>
        <a:srgbClr val="003366"/>
      </a:dk2>
      <a:lt2>
        <a:srgbClr val="E7E6E6"/>
      </a:lt2>
      <a:accent1>
        <a:srgbClr val="006EB6"/>
      </a:accent1>
      <a:accent2>
        <a:srgbClr val="98CA45"/>
      </a:accent2>
      <a:accent3>
        <a:srgbClr val="358540"/>
      </a:accent3>
      <a:accent4>
        <a:srgbClr val="F7D93D"/>
      </a:accent4>
      <a:accent5>
        <a:srgbClr val="F78B33"/>
      </a:accent5>
      <a:accent6>
        <a:srgbClr val="8F3F98"/>
      </a:accent6>
      <a:hlink>
        <a:srgbClr val="BB3A25"/>
      </a:hlink>
      <a:folHlink>
        <a:srgbClr val="006EB6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sz="2400" dirty="0" err="1" smtClean="0">
            <a:solidFill>
              <a:srgbClr val="3B3838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lliance_PPT_template_16x9.pptx" id="{CF439313-508C-483C-A67D-E3C2BDC870E8}" vid="{F78128C2-8578-4696-B7D2-045D8FE6FF1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Alliance_PPT_template_16x9</Template>
  <TotalTime>4022</TotalTime>
  <Words>785</Words>
  <Application>Microsoft Office PowerPoint</Application>
  <PresentationFormat>Widescreen</PresentationFormat>
  <Paragraphs>327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Arial</vt:lpstr>
      <vt:lpstr>Calibri</vt:lpstr>
      <vt:lpstr>Times New Roman</vt:lpstr>
      <vt:lpstr>Alliance Theme</vt:lpstr>
      <vt:lpstr>Monitoring points in the Dominican Republic for the IDB - update</vt:lpstr>
      <vt:lpstr>Work plan schedules\Timeline</vt:lpstr>
      <vt:lpstr>Data Correction</vt:lpstr>
      <vt:lpstr>Corrected IDB data</vt:lpstr>
      <vt:lpstr>Corrected IDB data</vt:lpstr>
      <vt:lpstr>Methodology Search  </vt:lpstr>
      <vt:lpstr>Trends and Change-Point Detection Methods for Remote Sensing Data</vt:lpstr>
      <vt:lpstr>Trends and Change-Point Detection Methods for Remote Sensing Data</vt:lpstr>
      <vt:lpstr>Trend and Change-Point Detection Methods for Remote Sensing Data</vt:lpstr>
      <vt:lpstr>Image collection, corrections and methodology</vt:lpstr>
      <vt:lpstr>Number images for the study</vt:lpstr>
      <vt:lpstr>Images corrections</vt:lpstr>
      <vt:lpstr>The power of vegetation index</vt:lpstr>
      <vt:lpstr>Methodology</vt:lpstr>
      <vt:lpstr>Graph trends 2011 – 2019 with pacta</vt:lpstr>
      <vt:lpstr>Trends for patca = 1</vt:lpstr>
      <vt:lpstr>Graph trends 2011 – 2019 without pacta</vt:lpstr>
      <vt:lpstr>Trends for patca = 0</vt:lpstr>
      <vt:lpstr>Result of models</vt:lpstr>
      <vt:lpstr>Accuracy 2014</vt:lpstr>
      <vt:lpstr>Patca vs not pacta</vt:lpstr>
      <vt:lpstr>Patca vs No patca</vt:lpstr>
      <vt:lpstr>Product from this projects</vt:lpstr>
      <vt:lpstr>PowerPoint Presentation</vt:lpstr>
      <vt:lpstr>Future direction to focus</vt:lpstr>
      <vt:lpstr>Thank you</vt:lpstr>
      <vt:lpstr>Monitoring points in the Dominican Republic for the IDB - update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Montenegro, Frank David (Alliance Bioversity-CIAT)</dc:creator>
  <cp:lastModifiedBy>Montenegro, Frank David (Alliance Bioversity-CIAT)</cp:lastModifiedBy>
  <cp:revision>196</cp:revision>
  <dcterms:created xsi:type="dcterms:W3CDTF">2020-07-14T16:19:57Z</dcterms:created>
  <dcterms:modified xsi:type="dcterms:W3CDTF">2020-12-16T05:47:59Z</dcterms:modified>
</cp:coreProperties>
</file>